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8"/>
  </p:notesMasterIdLst>
  <p:sldIdLst>
    <p:sldId id="259" r:id="rId4"/>
    <p:sldId id="280" r:id="rId5"/>
    <p:sldId id="279" r:id="rId6"/>
    <p:sldId id="261" r:id="rId7"/>
    <p:sldId id="263" r:id="rId9"/>
    <p:sldId id="281" r:id="rId10"/>
    <p:sldId id="276" r:id="rId11"/>
    <p:sldId id="290" r:id="rId12"/>
    <p:sldId id="282" r:id="rId13"/>
    <p:sldId id="283" r:id="rId14"/>
    <p:sldId id="265" r:id="rId15"/>
    <p:sldId id="303" r:id="rId16"/>
    <p:sldId id="287" r:id="rId17"/>
    <p:sldId id="289" r:id="rId18"/>
    <p:sldId id="305" r:id="rId19"/>
    <p:sldId id="306" r:id="rId20"/>
    <p:sldId id="288" r:id="rId21"/>
    <p:sldId id="278" r:id="rId22"/>
    <p:sldId id="264" r:id="rId23"/>
    <p:sldId id="260"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5369" autoAdjust="0"/>
  </p:normalViewPr>
  <p:slideViewPr>
    <p:cSldViewPr snapToGrid="0">
      <p:cViewPr varScale="1">
        <p:scale>
          <a:sx n="44" d="100"/>
          <a:sy n="44" d="100"/>
        </p:scale>
        <p:origin x="1500" y="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notesMaster" Target="notesMasters/notesMaster1.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1F697F-D9D5-4516-B384-D10A1B4ACAC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3D39E1-75DA-4A88-834C-27464DECBDF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t>随着国际上VR技术的发展，越来越多的游戏软件倾向于采用人机交互的方式，以此来为用户提供更好的用户体验，而用来采集人体信息的一种技术Kinect体感技术，通过实时捕捉用户的面部、动作、语音信息，来实现信息的输入，以实现人机的交互。</a:t>
            </a:r>
          </a:p>
          <a:p>
            <a:r>
              <a:t>现阶段，中国的老年人越来越多，中国已经开始步入老龄化社会，一些老年人容易得中风这种疾病，而且其高致残率一直以来让人们非常重视；另一方面，许多老年人由于身体机能的退化，需要时常进行一些锻炼，而苦于没有科学的辅助锻炼方式，而得不到好的身体恢复效果；还有一些因事故致残的患者，也需要一些康复训练。而现在主要的康复训练是在人工帮助下完成的，面对如此庞大的需要康复训练的人群，现有的康复师数量上显得捉襟见肘，即使可以进行一些一对多的帮助，也达不到应有的康复效果。还有一大部分患者因为经济条件、环境因素而请不到康复师。</a:t>
            </a:r>
          </a:p>
          <a:p>
            <a:r>
              <a:t>基于这些原因，康复师就录一些用于康复的训练视频，患者只要购买康复视频就可以在家进行模拟康复训练。但这种训练效果也不是特别好，不能得到动作的纠正，一旦动作做错又得不到及时的纠正，反而会起到反作用。还有一些国内外的专家设计了一款康复机器人，通过将人的四肢固定到机械臂上，运用其内置的系统来帮助患者进行康复训练。这是一个很大胆的创新，但也有一些弊端：机器人价格昂贵，只有一些康复机构才有能力购买，有的机器人的花费甚至比培养一个康复师还昂贵；机械在操作过程中还存在安全隐患，过于机械的训练方式对患者不利。基于这些原因，康复机器人现阶段还不能普及。</a:t>
            </a:r>
          </a:p>
          <a:p>
            <a:r>
              <a:t>顺着“第三次人机交互革命”的大潮，利用人体信息采集技术加上3D场景模拟技术，设计一款人机交互康复训练软件就显得尤为重要。</a:t>
            </a:r>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！！！！老大，这一页我不会</a:t>
            </a:r>
            <a:endParaRPr lang="zh-CN" altLang="en-US" dirty="0"/>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1800" kern="0" dirty="0">
                <a:effectLst/>
                <a:latin typeface="Times New Roman" panose="02020603050405020304" pitchFamily="18" charset="0"/>
                <a:ea typeface="宋体" panose="02010600030101010101" pitchFamily="2" charset="-122"/>
                <a:cs typeface="宋体" panose="02010600030101010101" pitchFamily="2" charset="-122"/>
              </a:rPr>
              <a:t>目前中风偏瘫的康复训练，由于缺少专业康复人员的正确指导使得康复训练姿势不到位，导致了部分中枢神经无法通过训练建立新的通道，无法形成一个新的功能细胞集团网络，难以恢复到患病前的状态。因此，设计实现一套价廉物美，功能实用的康复训练辅助系统对于中风偏瘫患者的康复训练动作进行姿态矫正，对于进一步提高康复效果将有着极其重要的作用。</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kern="0" dirty="0">
                <a:effectLst/>
                <a:latin typeface="Times New Roman" panose="02020603050405020304" pitchFamily="18" charset="0"/>
                <a:ea typeface="宋体" panose="02010600030101010101" pitchFamily="2" charset="-122"/>
              </a:rPr>
              <a:t>为了开发一款康复训练辅助系统，帮助中风偏瘫患者、渐冻症患者进行康复训练，我们将利用</a:t>
            </a:r>
            <a:r>
              <a:rPr lang="en-US" altLang="zh-CN" sz="1800" kern="0" dirty="0">
                <a:effectLst/>
                <a:latin typeface="Times New Roman" panose="02020603050405020304" pitchFamily="18" charset="0"/>
                <a:ea typeface="宋体" panose="02010600030101010101" pitchFamily="2" charset="-122"/>
              </a:rPr>
              <a:t>Kinect</a:t>
            </a:r>
            <a:r>
              <a:rPr lang="zh-CN" altLang="en-US" sz="1800" kern="0" dirty="0">
                <a:effectLst/>
                <a:latin typeface="Times New Roman" panose="02020603050405020304" pitchFamily="18" charset="0"/>
                <a:ea typeface="宋体" panose="02010600030101010101" pitchFamily="2" charset="-122"/>
              </a:rPr>
              <a:t>摄像头获取包含深度信息的图像，提取出人体的骨架模型；</a:t>
            </a:r>
            <a:r>
              <a:rPr lang="en-US" altLang="zh-CN" sz="1200" kern="0" dirty="0">
                <a:effectLst/>
                <a:latin typeface="Times New Roman" panose="02020603050405020304" pitchFamily="18" charset="0"/>
                <a:ea typeface="宋体" panose="02010600030101010101" pitchFamily="2" charset="-122"/>
              </a:rPr>
              <a:t>Kinect</a:t>
            </a:r>
            <a:r>
              <a:rPr lang="zh-CN" altLang="zh-CN" sz="1200" kern="0" dirty="0">
                <a:effectLst/>
                <a:latin typeface="Times New Roman" panose="02020603050405020304" pitchFamily="18" charset="0"/>
                <a:ea typeface="宋体" panose="02010600030101010101" pitchFamily="2" charset="-122"/>
              </a:rPr>
              <a:t>是一种</a:t>
            </a:r>
            <a:r>
              <a:rPr lang="en-US" altLang="zh-CN" sz="1200" kern="0" dirty="0">
                <a:effectLst/>
                <a:latin typeface="Times New Roman" panose="02020603050405020304" pitchFamily="18" charset="0"/>
                <a:ea typeface="宋体" panose="02010600030101010101" pitchFamily="2" charset="-122"/>
              </a:rPr>
              <a:t>3D</a:t>
            </a:r>
            <a:r>
              <a:rPr lang="zh-CN" altLang="zh-CN" sz="1200" kern="0" dirty="0">
                <a:effectLst/>
                <a:latin typeface="Times New Roman" panose="02020603050405020304" pitchFamily="18" charset="0"/>
                <a:ea typeface="宋体" panose="02010600030101010101" pitchFamily="2" charset="-122"/>
              </a:rPr>
              <a:t>体感摄影机，可同时导入即时人体姿态、影像数据、语音等信息。人们不需要在身体上佩戴任何传感器，只要站在</a:t>
            </a:r>
            <a:r>
              <a:rPr lang="en-US" altLang="zh-CN" sz="1200" kern="0" dirty="0">
                <a:effectLst/>
                <a:latin typeface="Times New Roman" panose="02020603050405020304" pitchFamily="18" charset="0"/>
                <a:ea typeface="宋体" panose="02010600030101010101" pitchFamily="2" charset="-122"/>
              </a:rPr>
              <a:t>Kinect</a:t>
            </a:r>
            <a:r>
              <a:rPr lang="zh-CN" altLang="zh-CN" sz="1200" kern="0" dirty="0">
                <a:effectLst/>
                <a:latin typeface="Times New Roman" panose="02020603050405020304" pitchFamily="18" charset="0"/>
                <a:ea typeface="宋体" panose="02010600030101010101" pitchFamily="2" charset="-122"/>
              </a:rPr>
              <a:t>前做出各种动作，就可以实现与计算机的交互。采用</a:t>
            </a:r>
            <a:r>
              <a:rPr lang="en-US" altLang="zh-CN" sz="1200" kern="0" dirty="0">
                <a:effectLst/>
                <a:latin typeface="Times New Roman" panose="02020603050405020304" pitchFamily="18" charset="0"/>
                <a:ea typeface="宋体" panose="02010600030101010101" pitchFamily="2" charset="-122"/>
              </a:rPr>
              <a:t>Kinect</a:t>
            </a:r>
            <a:r>
              <a:rPr lang="zh-CN" altLang="zh-CN" sz="1200" kern="0" dirty="0">
                <a:effectLst/>
                <a:latin typeface="Times New Roman" panose="02020603050405020304" pitchFamily="18" charset="0"/>
                <a:ea typeface="宋体" panose="02010600030101010101" pitchFamily="2" charset="-122"/>
              </a:rPr>
              <a:t>技术可以不受空间的限制，使用徒手进行操控。采用</a:t>
            </a:r>
            <a:r>
              <a:rPr lang="en-US" altLang="zh-CN" sz="1200" kern="0" dirty="0">
                <a:effectLst/>
                <a:latin typeface="Times New Roman" panose="02020603050405020304" pitchFamily="18" charset="0"/>
                <a:ea typeface="宋体" panose="02010600030101010101" pitchFamily="2" charset="-122"/>
              </a:rPr>
              <a:t>Kinect</a:t>
            </a:r>
            <a:r>
              <a:rPr lang="zh-CN" altLang="zh-CN" sz="1200" kern="0" dirty="0">
                <a:effectLst/>
                <a:latin typeface="Times New Roman" panose="02020603050405020304" pitchFamily="18" charset="0"/>
                <a:ea typeface="宋体" panose="02010600030101010101" pitchFamily="2" charset="-122"/>
              </a:rPr>
              <a:t>实现的康复训练辅助系统，摆脱了常用康复训练器的设备限制，通过视频实现的人机交互，更为贴近自然，同时由于</a:t>
            </a:r>
            <a:r>
              <a:rPr lang="en-US" altLang="zh-CN" sz="1200" kern="0" dirty="0">
                <a:effectLst/>
                <a:latin typeface="Times New Roman" panose="02020603050405020304" pitchFamily="18" charset="0"/>
                <a:ea typeface="宋体" panose="02010600030101010101" pitchFamily="2" charset="-122"/>
              </a:rPr>
              <a:t>Kinect</a:t>
            </a:r>
            <a:r>
              <a:rPr lang="zh-CN" altLang="zh-CN" sz="1200" kern="0" dirty="0">
                <a:effectLst/>
                <a:latin typeface="Times New Roman" panose="02020603050405020304" pitchFamily="18" charset="0"/>
                <a:ea typeface="宋体" panose="02010600030101010101" pitchFamily="2" charset="-122"/>
              </a:rPr>
              <a:t>的价格低廉性，为本康复训练辅助系统的普及提供了可能。</a:t>
            </a:r>
            <a:endParaRPr lang="zh-CN" altLang="zh-CN" sz="1200" kern="100" dirty="0">
              <a:effectLst/>
              <a:latin typeface="Times New Roman" panose="02020603050405020304" pitchFamily="18" charset="0"/>
              <a:ea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标准姿态数据库当中存储了标准训练动作的基础数据。基础数据主要包括了用户</a:t>
            </a:r>
            <a:r>
              <a:rPr lang="en-US" altLang="zh-CN" sz="1800" kern="100" dirty="0">
                <a:effectLst/>
                <a:latin typeface="Times New Roman" panose="02020603050405020304" pitchFamily="18" charset="0"/>
                <a:ea typeface="宋体" panose="02010600030101010101" pitchFamily="2" charset="-122"/>
              </a:rPr>
              <a:t>Kinect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骨骼对象模型数据和彩色影像数据。</a:t>
            </a:r>
            <a:r>
              <a:rPr lang="en-US" altLang="zh-CN" sz="1800" kern="100" dirty="0">
                <a:effectLst/>
                <a:latin typeface="Times New Roman" panose="02020603050405020304" pitchFamily="18" charset="0"/>
                <a:ea typeface="宋体" panose="02010600030101010101" pitchFamily="2" charset="-122"/>
              </a:rPr>
              <a:t>Kinect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骨骼对象模型包括了</a:t>
            </a:r>
            <a:r>
              <a:rPr lang="en-US" altLang="zh-CN" sz="1800" kern="100" dirty="0">
                <a:effectLst/>
                <a:latin typeface="Times New Roman" panose="02020603050405020304" pitchFamily="18" charset="0"/>
                <a:ea typeface="宋体" panose="02010600030101010101" pitchFamily="2" charset="-122"/>
              </a:rPr>
              <a:t>20</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个基本节点，每个节点都有</a:t>
            </a:r>
            <a:r>
              <a:rPr lang="en-US" altLang="zh-CN" sz="1800" kern="100" dirty="0">
                <a:effectLst/>
                <a:latin typeface="Times New Roman" panose="02020603050405020304" pitchFamily="18" charset="0"/>
                <a:ea typeface="宋体" panose="02010600030101010101" pitchFamily="2" charset="-122"/>
              </a:rPr>
              <a:t>X</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rPr>
              <a:t>Y</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rPr>
              <a:t>Z</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三个坐标值。视频图像数据默认为</a:t>
            </a:r>
            <a:r>
              <a:rPr lang="en-US" altLang="zh-CN" sz="1800" kern="100" dirty="0">
                <a:effectLst/>
                <a:latin typeface="Times New Roman" panose="02020603050405020304" pitchFamily="18" charset="0"/>
                <a:ea typeface="宋体" panose="02010600030101010101" pitchFamily="2" charset="-122"/>
              </a:rPr>
              <a:t>640*480</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rPr>
              <a:t>RGB32</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格式。</a:t>
            </a:r>
            <a:endParaRPr lang="zh-CN" altLang="en-US" dirty="0"/>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kern="0" dirty="0">
                <a:effectLst/>
                <a:latin typeface="Times New Roman" panose="02020603050405020304" pitchFamily="18" charset="0"/>
                <a:ea typeface="宋体" panose="02010600030101010101" pitchFamily="2" charset="-122"/>
              </a:rPr>
              <a:t>我们还将利用</a:t>
            </a:r>
            <a:r>
              <a:rPr lang="en-US" altLang="zh-CN" sz="1200" kern="0" dirty="0">
                <a:effectLst/>
                <a:latin typeface="Times New Roman" panose="02020603050405020304" pitchFamily="18" charset="0"/>
                <a:ea typeface="宋体" panose="02010600030101010101" pitchFamily="2" charset="-122"/>
              </a:rPr>
              <a:t>Unity</a:t>
            </a:r>
            <a:r>
              <a:rPr lang="zh-CN" altLang="en-US" sz="1200" kern="0" dirty="0">
                <a:effectLst/>
                <a:latin typeface="Times New Roman" panose="02020603050405020304" pitchFamily="18" charset="0"/>
                <a:ea typeface="宋体" panose="02010600030101010101" pitchFamily="2" charset="-122"/>
              </a:rPr>
              <a:t>引擎搭建人机交互场景，场景中的主角会跟随人的实际动作变化。</a:t>
            </a:r>
            <a:endParaRPr lang="en-US" altLang="zh-CN" sz="1200" kern="0" dirty="0">
              <a:effectLst/>
              <a:latin typeface="Times New Roman" panose="02020603050405020304" pitchFamily="18" charset="0"/>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kern="0" dirty="0">
                <a:effectLst/>
                <a:latin typeface="Times New Roman" panose="02020603050405020304" pitchFamily="18" charset="0"/>
                <a:ea typeface="宋体" panose="02010600030101010101" pitchFamily="2" charset="-122"/>
              </a:rPr>
              <a:t>注：图为</a:t>
            </a:r>
            <a:r>
              <a:rPr lang="en-US" altLang="zh-CN" sz="1200" kern="0" dirty="0">
                <a:effectLst/>
                <a:latin typeface="Times New Roman" panose="02020603050405020304" pitchFamily="18" charset="0"/>
                <a:ea typeface="宋体" panose="02010600030101010101" pitchFamily="2" charset="-122"/>
              </a:rPr>
              <a:t>unity</a:t>
            </a:r>
            <a:r>
              <a:rPr lang="zh-CN" altLang="en-US" sz="1200" kern="0" dirty="0">
                <a:effectLst/>
                <a:latin typeface="Times New Roman" panose="02020603050405020304" pitchFamily="18" charset="0"/>
                <a:ea typeface="宋体" panose="02010600030101010101" pitchFamily="2" charset="-122"/>
              </a:rPr>
              <a:t>制造的跑酷游戏</a:t>
            </a:r>
            <a:endParaRPr lang="en-US" altLang="zh-CN" sz="1200" kern="0" dirty="0">
              <a:effectLst/>
              <a:latin typeface="Times New Roman" panose="02020603050405020304" pitchFamily="18" charset="0"/>
              <a:ea typeface="宋体" panose="02010600030101010101" pitchFamily="2" charset="-122"/>
            </a:endParaRPr>
          </a:p>
          <a:p>
            <a:r>
              <a:rPr lang="en-US" altLang="zh-CN" sz="1800" dirty="0">
                <a:effectLst/>
                <a:latin typeface="Times New Roman" panose="02020603050405020304" pitchFamily="18" charset="0"/>
                <a:ea typeface="宋体" panose="02010600030101010101" pitchFamily="2" charset="-122"/>
              </a:rPr>
              <a:t>Unity3D</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是由</a:t>
            </a:r>
            <a:r>
              <a:rPr lang="en-US" altLang="zh-CN" sz="1800" dirty="0">
                <a:effectLst/>
                <a:latin typeface="Times New Roman" panose="02020603050405020304" pitchFamily="18" charset="0"/>
                <a:ea typeface="宋体" panose="02010600030101010101" pitchFamily="2" charset="-122"/>
              </a:rPr>
              <a:t>Unity Technologies</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开发的一个让玩家轻松创建诸如三维视频游戏、建筑可视化、实时三维动画等类型互动内容的多平台的综合型游戏开发工具，是一个全面整合的专业游戏引擎。</a:t>
            </a:r>
            <a:endParaRPr lang="zh-CN" altLang="en-US" dirty="0"/>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标准姿势生成模块，康复动作矫正模块、信息反馈与评价模块构成。</a:t>
            </a:r>
            <a:endParaRPr lang="zh-CN" altLang="en-US" dirty="0"/>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基于</a:t>
            </a:r>
            <a:r>
              <a:rPr lang="en-US" altLang="zh-CN" dirty="0"/>
              <a:t>Kinect</a:t>
            </a:r>
            <a:r>
              <a:rPr lang="zh-CN" altLang="en-US" dirty="0"/>
              <a:t>的康复训练辅助系统主要是综合应用计算机图形学、运动学、测绘学、复健医学等领域的理论和技术方法，以动作矫正、复健辅助为核心，康复训练辅助系统主要由三个子模块组成：标准姿势生成模块，康复动作矫正模块、信息反馈与评价模块构成。</a:t>
            </a:r>
            <a:endParaRPr lang="zh-CN" altLang="en-US" dirty="0"/>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l">
              <a:lnSpc>
                <a:spcPct val="150000"/>
              </a:lnSpc>
            </a:pPr>
            <a:r>
              <a:rPr lang="zh-CN" altLang="en-US" sz="1800">
                <a:sym typeface="+mn-ea"/>
              </a:rPr>
              <a:t>两个特征向量间的欧式距离就可以用来衡量两者之间的相似度。可以用在人脸验证、识别和聚类任务中。</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l">
              <a:lnSpc>
                <a:spcPct val="150000"/>
              </a:lnSpc>
            </a:pPr>
            <a:r>
              <a:rPr lang="zh-CN" altLang="zh-CN" sz="1800" kern="0" dirty="0">
                <a:effectLst/>
                <a:latin typeface="Times New Roman" panose="02020603050405020304" pitchFamily="18" charset="0"/>
                <a:ea typeface="宋体" panose="02010600030101010101" pitchFamily="2" charset="-122"/>
              </a:rPr>
              <a:t>我们定义特征空间为</a:t>
            </a:r>
            <a:r>
              <a:rPr lang="en-US" altLang="zh-CN" sz="1800" kern="0" dirty="0">
                <a:effectLst/>
                <a:latin typeface="Times New Roman" panose="02020603050405020304" pitchFamily="18" charset="0"/>
                <a:ea typeface="宋体" panose="02010600030101010101" pitchFamily="2" charset="-122"/>
              </a:rPr>
              <a:t>F</a:t>
            </a:r>
            <a:r>
              <a:rPr lang="zh-CN" altLang="zh-CN" sz="1800" kern="0" dirty="0">
                <a:effectLst/>
                <a:latin typeface="Times New Roman" panose="02020603050405020304" pitchFamily="18" charset="0"/>
                <a:ea typeface="宋体" panose="02010600030101010101" pitchFamily="2" charset="-122"/>
              </a:rPr>
              <a:t>，标准训练动作序列为</a:t>
            </a:r>
            <a:r>
              <a:rPr lang="en-US" altLang="zh-CN" sz="1800" kern="0" dirty="0">
                <a:effectLst/>
                <a:latin typeface="Times New Roman" panose="02020603050405020304" pitchFamily="18" charset="0"/>
                <a:ea typeface="宋体" panose="02010600030101010101" pitchFamily="2" charset="-122"/>
              </a:rPr>
              <a:t>X(x1, x2, …</a:t>
            </a:r>
            <a:r>
              <a:rPr lang="zh-CN" altLang="zh-CN" sz="1800" kern="0" dirty="0">
                <a:effectLst/>
                <a:latin typeface="Times New Roman" panose="02020603050405020304" pitchFamily="18" charset="0"/>
                <a:ea typeface="宋体" panose="02010600030101010101" pitchFamily="2" charset="-122"/>
              </a:rPr>
              <a:t>，</a:t>
            </a:r>
            <a:r>
              <a:rPr lang="en-US" altLang="zh-CN" sz="1800" kern="0" dirty="0" err="1">
                <a:effectLst/>
                <a:latin typeface="Times New Roman" panose="02020603050405020304" pitchFamily="18" charset="0"/>
                <a:ea typeface="宋体" panose="02010600030101010101" pitchFamily="2" charset="-122"/>
              </a:rPr>
              <a:t>xn</a:t>
            </a:r>
            <a:r>
              <a:rPr lang="en-US" altLang="zh-CN" sz="1800" kern="0" dirty="0">
                <a:effectLst/>
                <a:latin typeface="Times New Roman" panose="02020603050405020304" pitchFamily="18" charset="0"/>
                <a:ea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rPr>
              <a:t>其长度为</a:t>
            </a:r>
            <a:r>
              <a:rPr lang="en-US" altLang="zh-CN" sz="1800" kern="0" dirty="0">
                <a:effectLst/>
                <a:latin typeface="Times New Roman" panose="02020603050405020304" pitchFamily="18" charset="0"/>
                <a:ea typeface="宋体" panose="02010600030101010101" pitchFamily="2" charset="-122"/>
              </a:rPr>
              <a:t>N</a:t>
            </a:r>
            <a:r>
              <a:rPr lang="zh-CN" altLang="zh-CN" sz="1800" kern="0" dirty="0">
                <a:effectLst/>
                <a:latin typeface="Times New Roman" panose="02020603050405020304" pitchFamily="18" charset="0"/>
                <a:ea typeface="宋体" panose="02010600030101010101" pitchFamily="2" charset="-122"/>
              </a:rPr>
              <a:t>，患者康复训练动作序列为</a:t>
            </a:r>
            <a:r>
              <a:rPr lang="en-US" altLang="zh-CN" sz="1800" kern="0" dirty="0">
                <a:effectLst/>
                <a:latin typeface="Times New Roman" panose="02020603050405020304" pitchFamily="18" charset="0"/>
                <a:ea typeface="宋体" panose="02010600030101010101" pitchFamily="2" charset="-122"/>
              </a:rPr>
              <a:t>Y(y1, y2, </a:t>
            </a:r>
            <a:r>
              <a:rPr lang="zh-CN" altLang="zh-CN" sz="1800" kern="0" dirty="0">
                <a:effectLst/>
                <a:latin typeface="Times New Roman" panose="02020603050405020304" pitchFamily="18" charset="0"/>
                <a:ea typeface="宋体" panose="02010600030101010101" pitchFamily="2" charset="-122"/>
              </a:rPr>
              <a:t>…</a:t>
            </a:r>
            <a:r>
              <a:rPr lang="en-US" altLang="zh-CN" sz="1800" kern="0" dirty="0">
                <a:effectLst/>
                <a:latin typeface="Times New Roman" panose="02020603050405020304" pitchFamily="18" charset="0"/>
                <a:ea typeface="宋体" panose="02010600030101010101" pitchFamily="2" charset="-122"/>
              </a:rPr>
              <a:t>, </a:t>
            </a:r>
            <a:r>
              <a:rPr lang="en-US" altLang="zh-CN" sz="1800" kern="0" dirty="0" err="1">
                <a:effectLst/>
                <a:latin typeface="Times New Roman" panose="02020603050405020304" pitchFamily="18" charset="0"/>
                <a:ea typeface="宋体" panose="02010600030101010101" pitchFamily="2" charset="-122"/>
              </a:rPr>
              <a:t>ym</a:t>
            </a:r>
            <a:r>
              <a:rPr lang="en-US" altLang="zh-CN" sz="1800" kern="0" dirty="0">
                <a:effectLst/>
                <a:latin typeface="Times New Roman" panose="02020603050405020304" pitchFamily="18" charset="0"/>
                <a:ea typeface="宋体" panose="02010600030101010101" pitchFamily="2" charset="-122"/>
              </a:rPr>
              <a:t>)</a:t>
            </a:r>
            <a:r>
              <a:rPr lang="zh-CN" altLang="zh-CN" sz="1800" kern="0" dirty="0">
                <a:effectLst/>
                <a:latin typeface="Times New Roman" panose="02020603050405020304" pitchFamily="18" charset="0"/>
                <a:ea typeface="宋体" panose="02010600030101010101" pitchFamily="2" charset="-122"/>
              </a:rPr>
              <a:t>，其长度为</a:t>
            </a:r>
            <a:r>
              <a:rPr lang="en-US" altLang="zh-CN" sz="1800" kern="0" dirty="0">
                <a:effectLst/>
                <a:latin typeface="Times New Roman" panose="02020603050405020304" pitchFamily="18" charset="0"/>
                <a:ea typeface="宋体" panose="02010600030101010101" pitchFamily="2" charset="-122"/>
              </a:rPr>
              <a:t>M</a:t>
            </a:r>
            <a:r>
              <a:rPr lang="zh-CN" altLang="zh-CN" sz="1800" kern="0" dirty="0">
                <a:effectLst/>
                <a:latin typeface="Times New Roman" panose="02020603050405020304" pitchFamily="18" charset="0"/>
                <a:ea typeface="宋体" panose="02010600030101010101" pitchFamily="2" charset="-122"/>
              </a:rPr>
              <a:t>。为了比较一组特征</a:t>
            </a:r>
            <a:r>
              <a:rPr lang="en-US" altLang="zh-CN" sz="1800" kern="0" dirty="0">
                <a:effectLst/>
                <a:latin typeface="Times New Roman" panose="02020603050405020304" pitchFamily="18" charset="0"/>
                <a:ea typeface="宋体" panose="02010600030101010101" pitchFamily="2" charset="-122"/>
              </a:rPr>
              <a:t>x</a:t>
            </a:r>
            <a:r>
              <a:rPr lang="zh-CN" altLang="zh-CN" sz="1800" kern="0" dirty="0">
                <a:effectLst/>
                <a:latin typeface="Times New Roman" panose="02020603050405020304" pitchFamily="18" charset="0"/>
                <a:ea typeface="宋体" panose="02010600030101010101" pitchFamily="2" charset="-122"/>
              </a:rPr>
              <a:t>和</a:t>
            </a:r>
            <a:r>
              <a:rPr lang="en-US" altLang="zh-CN" sz="1800" kern="0" dirty="0">
                <a:effectLst/>
                <a:latin typeface="Times New Roman" panose="02020603050405020304" pitchFamily="18" charset="0"/>
                <a:ea typeface="宋体" panose="02010600030101010101" pitchFamily="2" charset="-122"/>
              </a:rPr>
              <a:t>y</a:t>
            </a:r>
            <a:r>
              <a:rPr lang="zh-CN" altLang="zh-CN" sz="1800" kern="0" dirty="0">
                <a:effectLst/>
                <a:latin typeface="Times New Roman" panose="02020603050405020304" pitchFamily="18" charset="0"/>
                <a:ea typeface="宋体" panose="02010600030101010101" pitchFamily="2" charset="-122"/>
              </a:rPr>
              <a:t>，定义一个开销函数</a:t>
            </a:r>
            <a:r>
              <a:rPr lang="en-US" altLang="zh-CN" sz="1800" kern="0" dirty="0">
                <a:effectLst/>
                <a:latin typeface="Times New Roman" panose="02020603050405020304" pitchFamily="18" charset="0"/>
                <a:ea typeface="宋体" panose="02010600030101010101" pitchFamily="2" charset="-122"/>
              </a:rPr>
              <a:t>c</a:t>
            </a:r>
            <a:r>
              <a:rPr lang="zh-CN" altLang="zh-CN" sz="1800" kern="0" dirty="0">
                <a:effectLst/>
                <a:latin typeface="Times New Roman" panose="02020603050405020304" pitchFamily="18" charset="0"/>
                <a:ea typeface="宋体" panose="02010600030101010101" pitchFamily="2" charset="-122"/>
              </a:rPr>
              <a:t>，即两个序列的距离。</a:t>
            </a:r>
            <a:endParaRPr lang="zh-CN" altLang="zh-CN" sz="1800" kern="100" dirty="0">
              <a:effectLst/>
              <a:latin typeface="Times New Roman" panose="02020603050405020304" pitchFamily="18" charset="0"/>
              <a:ea typeface="宋体" panose="02010600030101010101" pitchFamily="2" charset="-122"/>
            </a:endParaRPr>
          </a:p>
          <a:p>
            <a:pPr indent="266700" algn="l">
              <a:lnSpc>
                <a:spcPct val="150000"/>
              </a:lnSpc>
            </a:pPr>
            <a:r>
              <a:rPr lang="zh-CN" altLang="zh-CN" sz="1800" kern="100" dirty="0">
                <a:effectLst/>
                <a:latin typeface="Times New Roman" panose="02020603050405020304" pitchFamily="18" charset="0"/>
                <a:ea typeface="宋体" panose="02010600030101010101" pitchFamily="2" charset="-122"/>
              </a:rPr>
              <a:t>一般情况下，</a:t>
            </a:r>
            <a:r>
              <a:rPr lang="en-US" altLang="zh-CN" sz="1800" i="1" kern="100" dirty="0">
                <a:effectLst/>
                <a:latin typeface="Times New Roman" panose="02020603050405020304" pitchFamily="18" charset="0"/>
                <a:ea typeface="宋体" panose="02010600030101010101" pitchFamily="2" charset="-122"/>
              </a:rPr>
              <a:t>x</a:t>
            </a:r>
            <a:r>
              <a:rPr lang="zh-CN" altLang="zh-CN" sz="1800" kern="100" dirty="0">
                <a:effectLst/>
                <a:latin typeface="Times New Roman" panose="02020603050405020304" pitchFamily="18" charset="0"/>
                <a:ea typeface="宋体" panose="02010600030101010101" pitchFamily="2" charset="-122"/>
              </a:rPr>
              <a:t>和</a:t>
            </a:r>
            <a:r>
              <a:rPr lang="en-US" altLang="zh-CN" sz="1800" i="1" kern="100" dirty="0">
                <a:effectLst/>
                <a:latin typeface="Times New Roman" panose="02020603050405020304" pitchFamily="18" charset="0"/>
                <a:ea typeface="宋体" panose="02010600030101010101" pitchFamily="2" charset="-122"/>
              </a:rPr>
              <a:t>y</a:t>
            </a:r>
            <a:r>
              <a:rPr lang="zh-CN" altLang="zh-CN" sz="1800" kern="100" dirty="0">
                <a:effectLst/>
                <a:latin typeface="Times New Roman" panose="02020603050405020304" pitchFamily="18" charset="0"/>
                <a:ea typeface="宋体" panose="02010600030101010101" pitchFamily="2" charset="-122"/>
              </a:rPr>
              <a:t>越为相似，则</a:t>
            </a:r>
            <a:r>
              <a:rPr lang="en-US" altLang="zh-CN" sz="1800" i="1" kern="100" dirty="0">
                <a:effectLst/>
                <a:latin typeface="Times New Roman" panose="02020603050405020304" pitchFamily="18" charset="0"/>
                <a:ea typeface="宋体" panose="02010600030101010101" pitchFamily="2" charset="-122"/>
              </a:rPr>
              <a:t>c</a:t>
            </a:r>
            <a:r>
              <a:rPr lang="en-US" altLang="zh-CN" sz="1800" kern="100" dirty="0">
                <a:effectLst/>
                <a:latin typeface="Times New Roman" panose="02020603050405020304" pitchFamily="18" charset="0"/>
                <a:ea typeface="宋体" panose="02010600030101010101" pitchFamily="2" charset="-122"/>
              </a:rPr>
              <a:t>(</a:t>
            </a:r>
            <a:r>
              <a:rPr lang="en-US" altLang="zh-CN" sz="1800" i="1" kern="100" dirty="0">
                <a:effectLst/>
                <a:latin typeface="Times New Roman" panose="02020603050405020304" pitchFamily="18" charset="0"/>
                <a:ea typeface="宋体" panose="02010600030101010101" pitchFamily="2" charset="-122"/>
              </a:rPr>
              <a:t>x</a:t>
            </a:r>
            <a:r>
              <a:rPr lang="en-US" altLang="zh-CN" sz="1800" kern="100" dirty="0">
                <a:effectLst/>
                <a:latin typeface="Times New Roman" panose="02020603050405020304" pitchFamily="18" charset="0"/>
                <a:ea typeface="宋体" panose="02010600030101010101" pitchFamily="2" charset="-122"/>
              </a:rPr>
              <a:t>, </a:t>
            </a:r>
            <a:r>
              <a:rPr lang="en-US" altLang="zh-CN" sz="1800" i="1" kern="100" dirty="0">
                <a:effectLst/>
                <a:latin typeface="Times New Roman" panose="02020603050405020304" pitchFamily="18" charset="0"/>
                <a:ea typeface="宋体" panose="02010600030101010101" pitchFamily="2" charset="-122"/>
              </a:rPr>
              <a:t>y</a:t>
            </a:r>
            <a:r>
              <a:rPr lang="en-US" altLang="zh-CN"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的值越小。也就是这两个特征向量的距离越短，反之</a:t>
            </a:r>
            <a:r>
              <a:rPr lang="en-US" altLang="zh-CN" sz="1800" i="1" kern="100" dirty="0">
                <a:effectLst/>
                <a:latin typeface="Times New Roman" panose="02020603050405020304" pitchFamily="18" charset="0"/>
                <a:ea typeface="宋体" panose="02010600030101010101" pitchFamily="2" charset="-122"/>
              </a:rPr>
              <a:t>x</a:t>
            </a:r>
            <a:r>
              <a:rPr lang="zh-CN" altLang="zh-CN" sz="1800" kern="100" dirty="0">
                <a:effectLst/>
                <a:latin typeface="Times New Roman" panose="02020603050405020304" pitchFamily="18" charset="0"/>
                <a:ea typeface="宋体" panose="02010600030101010101" pitchFamily="2" charset="-122"/>
              </a:rPr>
              <a:t>和</a:t>
            </a:r>
            <a:r>
              <a:rPr lang="en-US" altLang="zh-CN" sz="1800" i="1" kern="100" dirty="0">
                <a:effectLst/>
                <a:latin typeface="Times New Roman" panose="02020603050405020304" pitchFamily="18" charset="0"/>
                <a:ea typeface="宋体" panose="02010600030101010101" pitchFamily="2" charset="-122"/>
              </a:rPr>
              <a:t>y</a:t>
            </a:r>
            <a:r>
              <a:rPr lang="zh-CN" altLang="zh-CN" sz="1800" kern="100" dirty="0">
                <a:effectLst/>
                <a:latin typeface="Times New Roman" panose="02020603050405020304" pitchFamily="18" charset="0"/>
                <a:ea typeface="宋体" panose="02010600030101010101" pitchFamily="2" charset="-122"/>
              </a:rPr>
              <a:t>越不相似，则</a:t>
            </a:r>
            <a:r>
              <a:rPr lang="en-US" altLang="zh-CN" sz="1800" i="1" kern="100" dirty="0">
                <a:effectLst/>
                <a:latin typeface="Times New Roman" panose="02020603050405020304" pitchFamily="18" charset="0"/>
                <a:ea typeface="宋体" panose="02010600030101010101" pitchFamily="2" charset="-122"/>
              </a:rPr>
              <a:t>c</a:t>
            </a:r>
            <a:r>
              <a:rPr lang="en-US" altLang="zh-CN" sz="1800" kern="100" dirty="0">
                <a:effectLst/>
                <a:latin typeface="Times New Roman" panose="02020603050405020304" pitchFamily="18" charset="0"/>
                <a:ea typeface="宋体" panose="02010600030101010101" pitchFamily="2" charset="-122"/>
              </a:rPr>
              <a:t>(</a:t>
            </a:r>
            <a:r>
              <a:rPr lang="en-US" altLang="zh-CN" sz="1800" i="1" kern="100" dirty="0">
                <a:effectLst/>
                <a:latin typeface="Times New Roman" panose="02020603050405020304" pitchFamily="18" charset="0"/>
                <a:ea typeface="宋体" panose="02010600030101010101" pitchFamily="2" charset="-122"/>
              </a:rPr>
              <a:t>x</a:t>
            </a:r>
            <a:r>
              <a:rPr lang="en-US" altLang="zh-CN" sz="1800" kern="100" dirty="0">
                <a:effectLst/>
                <a:latin typeface="Times New Roman" panose="02020603050405020304" pitchFamily="18" charset="0"/>
                <a:ea typeface="宋体" panose="02010600030101010101" pitchFamily="2" charset="-122"/>
              </a:rPr>
              <a:t>, </a:t>
            </a:r>
            <a:r>
              <a:rPr lang="en-US" altLang="zh-CN" sz="1800" i="1" kern="100" dirty="0">
                <a:effectLst/>
                <a:latin typeface="Times New Roman" panose="02020603050405020304" pitchFamily="18" charset="0"/>
                <a:ea typeface="宋体" panose="02010600030101010101" pitchFamily="2" charset="-122"/>
              </a:rPr>
              <a:t>y</a:t>
            </a:r>
            <a:r>
              <a:rPr lang="en-US" altLang="zh-CN"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的值越大，向量间的距离越大，开销越大。计算</a:t>
            </a:r>
            <a:r>
              <a:rPr lang="en-US" altLang="zh-CN" sz="1800" kern="100" dirty="0">
                <a:effectLst/>
                <a:latin typeface="Times New Roman" panose="02020603050405020304" pitchFamily="18" charset="0"/>
                <a:ea typeface="宋体" panose="02010600030101010101" pitchFamily="2" charset="-122"/>
              </a:rPr>
              <a:t>X</a:t>
            </a:r>
            <a:r>
              <a:rPr lang="zh-CN" altLang="zh-CN" sz="1800" kern="100" dirty="0">
                <a:effectLst/>
                <a:latin typeface="Times New Roman" panose="02020603050405020304" pitchFamily="18" charset="0"/>
                <a:ea typeface="宋体" panose="02010600030101010101" pitchFamily="2" charset="-122"/>
              </a:rPr>
              <a:t>以及</a:t>
            </a:r>
            <a:r>
              <a:rPr lang="en-US" altLang="zh-CN" sz="1800" kern="100" dirty="0">
                <a:effectLst/>
                <a:latin typeface="Times New Roman" panose="02020603050405020304" pitchFamily="18" charset="0"/>
                <a:ea typeface="宋体" panose="02010600030101010101" pitchFamily="2" charset="-122"/>
              </a:rPr>
              <a:t>Y</a:t>
            </a:r>
            <a:r>
              <a:rPr lang="zh-CN" altLang="zh-CN" sz="1800" kern="100" dirty="0">
                <a:effectLst/>
                <a:latin typeface="Times New Roman" panose="02020603050405020304" pitchFamily="18" charset="0"/>
                <a:ea typeface="宋体" panose="02010600030101010101" pitchFamily="2" charset="-122"/>
              </a:rPr>
              <a:t>中每一对特征向量对</a:t>
            </a:r>
            <a:r>
              <a:rPr lang="en-US" altLang="zh-CN" sz="1800" kern="100" dirty="0">
                <a:effectLst/>
                <a:latin typeface="Times New Roman" panose="02020603050405020304" pitchFamily="18" charset="0"/>
                <a:ea typeface="宋体" panose="02010600030101010101" pitchFamily="2" charset="-122"/>
              </a:rPr>
              <a:t>(</a:t>
            </a:r>
            <a:r>
              <a:rPr lang="en-US" altLang="zh-CN" sz="1800" i="1" kern="100" dirty="0" err="1">
                <a:effectLst/>
                <a:latin typeface="Times New Roman" panose="02020603050405020304" pitchFamily="18" charset="0"/>
                <a:ea typeface="宋体" panose="02010600030101010101" pitchFamily="2" charset="-122"/>
              </a:rPr>
              <a:t>xn</a:t>
            </a:r>
            <a:r>
              <a:rPr lang="en-US" altLang="zh-CN" sz="1800" kern="100" dirty="0">
                <a:effectLst/>
                <a:latin typeface="Times New Roman" panose="02020603050405020304" pitchFamily="18" charset="0"/>
                <a:ea typeface="宋体" panose="02010600030101010101" pitchFamily="2" charset="-122"/>
              </a:rPr>
              <a:t>, </a:t>
            </a:r>
            <a:r>
              <a:rPr lang="en-US" altLang="zh-CN" sz="1800" i="1" kern="100" dirty="0" err="1">
                <a:effectLst/>
                <a:latin typeface="Times New Roman" panose="02020603050405020304" pitchFamily="18" charset="0"/>
                <a:ea typeface="宋体" panose="02010600030101010101" pitchFamily="2" charset="-122"/>
              </a:rPr>
              <a:t>ym</a:t>
            </a:r>
            <a:r>
              <a:rPr lang="en-US" altLang="zh-CN"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其中</a:t>
            </a:r>
            <a:r>
              <a:rPr lang="en-US" altLang="zh-CN" sz="1800" kern="100" dirty="0">
                <a:effectLst/>
                <a:latin typeface="Times New Roman" panose="02020603050405020304" pitchFamily="18" charset="0"/>
                <a:ea typeface="宋体" panose="02010600030101010101" pitchFamily="2" charset="-122"/>
              </a:rPr>
              <a:t>1:</a:t>
            </a:r>
            <a:r>
              <a:rPr lang="en-US" altLang="zh-CN" sz="1800" i="1" kern="100" dirty="0">
                <a:effectLst/>
                <a:latin typeface="Times New Roman" panose="02020603050405020304" pitchFamily="18" charset="0"/>
                <a:ea typeface="宋体" panose="02010600030101010101" pitchFamily="2" charset="-122"/>
              </a:rPr>
              <a:t>nN</a:t>
            </a:r>
            <a:r>
              <a:rPr lang="zh-CN" altLang="zh-CN"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1:</a:t>
            </a:r>
            <a:r>
              <a:rPr lang="en-US" altLang="zh-CN" sz="1800" i="1" kern="100" dirty="0">
                <a:effectLst/>
                <a:latin typeface="Times New Roman" panose="02020603050405020304" pitchFamily="18" charset="0"/>
                <a:ea typeface="宋体" panose="02010600030101010101" pitchFamily="2" charset="-122"/>
              </a:rPr>
              <a:t>mM</a:t>
            </a:r>
            <a:r>
              <a:rPr lang="en-US" altLang="zh-CN"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的开销</a:t>
            </a:r>
            <a:r>
              <a:rPr lang="en-US" altLang="zh-CN" sz="1800" i="1" kern="100" dirty="0">
                <a:effectLst/>
                <a:latin typeface="Times New Roman" panose="02020603050405020304" pitchFamily="18" charset="0"/>
                <a:ea typeface="宋体" panose="02010600030101010101" pitchFamily="2" charset="-122"/>
              </a:rPr>
              <a:t>c</a:t>
            </a:r>
            <a:r>
              <a:rPr lang="zh-CN" altLang="zh-CN" sz="1800" kern="100" dirty="0">
                <a:effectLst/>
                <a:latin typeface="Times New Roman" panose="02020603050405020304" pitchFamily="18" charset="0"/>
                <a:ea typeface="宋体" panose="02010600030101010101" pitchFamily="2" charset="-122"/>
              </a:rPr>
              <a:t>，可以得到一个开销矩阵</a:t>
            </a:r>
            <a:r>
              <a:rPr lang="en-US" altLang="zh-CN" sz="1800" b="1" i="1" kern="100" dirty="0">
                <a:effectLst/>
                <a:latin typeface="Times New Roman" panose="02020603050405020304" pitchFamily="18" charset="0"/>
                <a:ea typeface="宋体" panose="02010600030101010101" pitchFamily="2" charset="-122"/>
              </a:rPr>
              <a:t>C</a:t>
            </a:r>
            <a:r>
              <a:rPr lang="zh-CN" altLang="zh-CN" sz="1800" kern="100" dirty="0">
                <a:effectLst/>
                <a:latin typeface="Times New Roman" panose="02020603050405020304" pitchFamily="18" charset="0"/>
                <a:ea typeface="宋体" panose="02010600030101010101" pitchFamily="2" charset="-122"/>
              </a:rPr>
              <a:t>，其中</a:t>
            </a:r>
            <a:r>
              <a:rPr lang="en-US" altLang="zh-CN" sz="1800" b="1" i="1" kern="100" dirty="0">
                <a:effectLst/>
                <a:latin typeface="Times New Roman" panose="02020603050405020304" pitchFamily="18" charset="0"/>
                <a:ea typeface="宋体" panose="02010600030101010101" pitchFamily="2" charset="-122"/>
              </a:rPr>
              <a:t>C</a:t>
            </a:r>
            <a:r>
              <a:rPr lang="en-US" altLang="zh-CN" sz="1800" kern="100" dirty="0">
                <a:effectLst/>
                <a:latin typeface="Times New Roman" panose="02020603050405020304" pitchFamily="18" charset="0"/>
                <a:ea typeface="宋体" panose="02010600030101010101" pitchFamily="2" charset="-122"/>
              </a:rPr>
              <a:t>(</a:t>
            </a:r>
            <a:r>
              <a:rPr lang="en-US" altLang="zh-CN" sz="1800" i="1" kern="100" dirty="0">
                <a:effectLst/>
                <a:latin typeface="Times New Roman" panose="02020603050405020304" pitchFamily="18" charset="0"/>
                <a:ea typeface="宋体" panose="02010600030101010101" pitchFamily="2" charset="-122"/>
              </a:rPr>
              <a:t>n</a:t>
            </a:r>
            <a:r>
              <a:rPr lang="en-US" altLang="zh-CN" sz="1800" kern="100" dirty="0">
                <a:effectLst/>
                <a:latin typeface="Times New Roman" panose="02020603050405020304" pitchFamily="18" charset="0"/>
                <a:ea typeface="宋体" panose="02010600030101010101" pitchFamily="2" charset="-122"/>
              </a:rPr>
              <a:t>, </a:t>
            </a:r>
            <a:r>
              <a:rPr lang="en-US" altLang="zh-CN" sz="1800" i="1" kern="100" dirty="0">
                <a:effectLst/>
                <a:latin typeface="Times New Roman" panose="02020603050405020304" pitchFamily="18" charset="0"/>
                <a:ea typeface="宋体" panose="02010600030101010101" pitchFamily="2" charset="-122"/>
              </a:rPr>
              <a:t>m</a:t>
            </a:r>
            <a:r>
              <a:rPr lang="en-US" altLang="zh-CN" sz="1800" kern="100" dirty="0">
                <a:effectLst/>
                <a:latin typeface="Times New Roman" panose="02020603050405020304" pitchFamily="18" charset="0"/>
                <a:ea typeface="宋体" panose="02010600030101010101" pitchFamily="2" charset="-122"/>
              </a:rPr>
              <a:t>) = </a:t>
            </a:r>
            <a:r>
              <a:rPr lang="en-US" altLang="zh-CN" sz="1800" i="1" kern="100" dirty="0">
                <a:effectLst/>
                <a:latin typeface="Times New Roman" panose="02020603050405020304" pitchFamily="18" charset="0"/>
                <a:ea typeface="宋体" panose="02010600030101010101" pitchFamily="2" charset="-122"/>
              </a:rPr>
              <a:t>c</a:t>
            </a:r>
            <a:r>
              <a:rPr lang="en-US" altLang="zh-CN" sz="1800" kern="100" dirty="0">
                <a:effectLst/>
                <a:latin typeface="Times New Roman" panose="02020603050405020304" pitchFamily="18" charset="0"/>
                <a:ea typeface="宋体" panose="02010600030101010101" pitchFamily="2" charset="-122"/>
              </a:rPr>
              <a:t>(</a:t>
            </a:r>
            <a:r>
              <a:rPr lang="en-US" altLang="zh-CN" sz="1800" i="1" kern="100" dirty="0" err="1">
                <a:effectLst/>
                <a:latin typeface="Times New Roman" panose="02020603050405020304" pitchFamily="18" charset="0"/>
                <a:ea typeface="宋体" panose="02010600030101010101" pitchFamily="2" charset="-122"/>
              </a:rPr>
              <a:t>xn</a:t>
            </a:r>
            <a:r>
              <a:rPr lang="en-US" altLang="zh-CN" sz="1800" kern="100" dirty="0">
                <a:effectLst/>
                <a:latin typeface="Times New Roman" panose="02020603050405020304" pitchFamily="18" charset="0"/>
                <a:ea typeface="宋体" panose="02010600030101010101" pitchFamily="2" charset="-122"/>
              </a:rPr>
              <a:t>, </a:t>
            </a:r>
            <a:r>
              <a:rPr lang="en-US" altLang="zh-CN" sz="1800" i="1" kern="100" dirty="0" err="1">
                <a:effectLst/>
                <a:latin typeface="Times New Roman" panose="02020603050405020304" pitchFamily="18" charset="0"/>
                <a:ea typeface="宋体" panose="02010600030101010101" pitchFamily="2" charset="-122"/>
              </a:rPr>
              <a:t>ym</a:t>
            </a:r>
            <a:r>
              <a:rPr lang="en-US" altLang="zh-CN" sz="1800" kern="100" dirty="0">
                <a:effectLst/>
                <a:latin typeface="Times New Roman" panose="02020603050405020304" pitchFamily="18" charset="0"/>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。判断两个序列的相似度就转化为在开销矩阵</a:t>
            </a:r>
            <a:r>
              <a:rPr lang="en-US" altLang="zh-CN" sz="1800" b="1" i="1" kern="100" dirty="0">
                <a:effectLst/>
                <a:latin typeface="Times New Roman" panose="02020603050405020304" pitchFamily="18" charset="0"/>
                <a:ea typeface="宋体" panose="02010600030101010101" pitchFamily="2" charset="-122"/>
              </a:rPr>
              <a:t>C</a:t>
            </a:r>
            <a:r>
              <a:rPr lang="zh-CN" altLang="zh-CN" sz="1800" kern="100" dirty="0">
                <a:effectLst/>
                <a:latin typeface="Times New Roman" panose="02020603050405020304" pitchFamily="18" charset="0"/>
                <a:ea typeface="宋体" panose="02010600030101010101" pitchFamily="2" charset="-122"/>
              </a:rPr>
              <a:t>当中寻找一种走向使</a:t>
            </a:r>
            <a:r>
              <a:rPr lang="en-US" altLang="zh-CN" sz="1800" kern="100" dirty="0">
                <a:effectLst/>
                <a:latin typeface="Times New Roman" panose="02020603050405020304" pitchFamily="18" charset="0"/>
                <a:ea typeface="宋体" panose="02010600030101010101" pitchFamily="2" charset="-122"/>
              </a:rPr>
              <a:t>X</a:t>
            </a:r>
            <a:r>
              <a:rPr lang="zh-CN" altLang="zh-CN" sz="1800" kern="100" dirty="0">
                <a:effectLst/>
                <a:latin typeface="Times New Roman" panose="02020603050405020304" pitchFamily="18" charset="0"/>
                <a:ea typeface="宋体" panose="02010600030101010101" pitchFamily="2" charset="-122"/>
              </a:rPr>
              <a:t>和</a:t>
            </a:r>
            <a:r>
              <a:rPr lang="en-US" altLang="zh-CN" sz="1800" kern="100" dirty="0">
                <a:effectLst/>
                <a:latin typeface="Times New Roman" panose="02020603050405020304" pitchFamily="18" charset="0"/>
                <a:ea typeface="宋体" panose="02010600030101010101" pitchFamily="2" charset="-122"/>
              </a:rPr>
              <a:t>Y</a:t>
            </a:r>
            <a:r>
              <a:rPr lang="zh-CN" altLang="zh-CN" sz="1800" kern="100" dirty="0">
                <a:effectLst/>
                <a:latin typeface="Times New Roman" panose="02020603050405020304" pitchFamily="18" charset="0"/>
                <a:ea typeface="宋体" panose="02010600030101010101" pitchFamily="2" charset="-122"/>
              </a:rPr>
              <a:t>之间的距离最小的路径。</a:t>
            </a:r>
            <a:endParaRPr lang="zh-CN" altLang="zh-CN" sz="1800" kern="100" dirty="0">
              <a:effectLst/>
              <a:latin typeface="Times New Roman" panose="02020603050405020304" pitchFamily="18" charset="0"/>
              <a:ea typeface="宋体" panose="02010600030101010101" pitchFamily="2" charset="-122"/>
            </a:endParaRPr>
          </a:p>
          <a:p>
            <a:pPr indent="266700" algn="l">
              <a:lnSpc>
                <a:spcPct val="150000"/>
              </a:lnSpc>
            </a:pPr>
            <a:r>
              <a:rPr lang="zh-CN" altLang="zh-CN" sz="1800" kern="100" dirty="0">
                <a:effectLst/>
                <a:latin typeface="Times New Roman" panose="02020603050405020304" pitchFamily="18" charset="0"/>
                <a:ea typeface="宋体" panose="02010600030101010101" pitchFamily="2" charset="-122"/>
              </a:rPr>
              <a:t>根据最短路径原理，一条</a:t>
            </a:r>
            <a:r>
              <a:rPr lang="en-US" altLang="zh-CN" sz="1800" kern="100" dirty="0">
                <a:effectLst/>
                <a:latin typeface="Times New Roman" panose="02020603050405020304" pitchFamily="18" charset="0"/>
                <a:ea typeface="宋体" panose="02010600030101010101" pitchFamily="2" charset="-122"/>
              </a:rPr>
              <a:t>X</a:t>
            </a:r>
            <a:r>
              <a:rPr lang="zh-CN" altLang="zh-CN" sz="1800" kern="100" dirty="0">
                <a:effectLst/>
                <a:latin typeface="Times New Roman" panose="02020603050405020304" pitchFamily="18" charset="0"/>
                <a:ea typeface="宋体" panose="02010600030101010101" pitchFamily="2" charset="-122"/>
              </a:rPr>
              <a:t>和</a:t>
            </a:r>
            <a:r>
              <a:rPr lang="en-US" altLang="zh-CN" sz="1800" kern="100" dirty="0">
                <a:effectLst/>
                <a:latin typeface="Times New Roman" panose="02020603050405020304" pitchFamily="18" charset="0"/>
                <a:ea typeface="宋体" panose="02010600030101010101" pitchFamily="2" charset="-122"/>
              </a:rPr>
              <a:t>Y</a:t>
            </a:r>
            <a:r>
              <a:rPr lang="zh-CN" altLang="zh-CN" sz="1800" kern="100" dirty="0">
                <a:effectLst/>
                <a:latin typeface="Times New Roman" panose="02020603050405020304" pitchFamily="18" charset="0"/>
                <a:ea typeface="宋体" panose="02010600030101010101" pitchFamily="2" charset="-122"/>
              </a:rPr>
              <a:t>之间最优化的路径</a:t>
            </a:r>
            <a:r>
              <a:rPr lang="en-US" altLang="zh-CN" sz="1800" kern="100" dirty="0">
                <a:effectLst/>
                <a:latin typeface="Times New Roman" panose="02020603050405020304" pitchFamily="18" charset="0"/>
                <a:ea typeface="宋体" panose="02010600030101010101" pitchFamily="2" charset="-122"/>
              </a:rPr>
              <a:t>p*</a:t>
            </a:r>
            <a:r>
              <a:rPr lang="zh-CN" altLang="zh-CN" sz="1800" kern="100" dirty="0">
                <a:effectLst/>
                <a:latin typeface="Times New Roman" panose="02020603050405020304" pitchFamily="18" charset="0"/>
                <a:ea typeface="宋体" panose="02010600030101010101" pitchFamily="2" charset="-122"/>
              </a:rPr>
              <a:t>是在所有可能的路径中开销最小的路径。则</a:t>
            </a:r>
            <a:r>
              <a:rPr lang="en-US" altLang="zh-CN" sz="1800" kern="100" dirty="0">
                <a:effectLst/>
                <a:latin typeface="Times New Roman" panose="02020603050405020304" pitchFamily="18" charset="0"/>
                <a:ea typeface="宋体" panose="02010600030101010101" pitchFamily="2" charset="-122"/>
              </a:rPr>
              <a:t>X</a:t>
            </a:r>
            <a:r>
              <a:rPr lang="zh-CN" altLang="zh-CN" sz="1800" kern="100" dirty="0">
                <a:effectLst/>
                <a:latin typeface="Times New Roman" panose="02020603050405020304" pitchFamily="18" charset="0"/>
                <a:ea typeface="宋体" panose="02010600030101010101" pitchFamily="2" charset="-122"/>
              </a:rPr>
              <a:t>与</a:t>
            </a:r>
            <a:r>
              <a:rPr lang="en-US" altLang="zh-CN" sz="1800" kern="100" dirty="0">
                <a:effectLst/>
                <a:latin typeface="Times New Roman" panose="02020603050405020304" pitchFamily="18" charset="0"/>
                <a:ea typeface="宋体" panose="02010600030101010101" pitchFamily="2" charset="-122"/>
              </a:rPr>
              <a:t>Y</a:t>
            </a:r>
            <a:r>
              <a:rPr lang="zh-CN" altLang="zh-CN" sz="1800" kern="100" dirty="0">
                <a:effectLst/>
                <a:latin typeface="Times New Roman" panose="02020603050405020304" pitchFamily="18" charset="0"/>
                <a:ea typeface="宋体" panose="02010600030101010101" pitchFamily="2" charset="-122"/>
              </a:rPr>
              <a:t>之间的</a:t>
            </a:r>
            <a:r>
              <a:rPr lang="en-US" altLang="zh-CN" sz="1800" kern="100" dirty="0">
                <a:effectLst/>
                <a:latin typeface="Times New Roman" panose="02020603050405020304" pitchFamily="18" charset="0"/>
                <a:ea typeface="宋体" panose="02010600030101010101" pitchFamily="2" charset="-122"/>
              </a:rPr>
              <a:t>DTW</a:t>
            </a:r>
            <a:r>
              <a:rPr lang="zh-CN" altLang="zh-CN" sz="1800" kern="100" dirty="0">
                <a:effectLst/>
                <a:latin typeface="Times New Roman" panose="02020603050405020304" pitchFamily="18" charset="0"/>
                <a:ea typeface="宋体" panose="02010600030101010101" pitchFamily="2" charset="-122"/>
              </a:rPr>
              <a:t>距离为：</a:t>
            </a:r>
            <a:r>
              <a:rPr lang="zh-CN" altLang="en-US" sz="1800" kern="100" dirty="0">
                <a:effectLst/>
                <a:latin typeface="Times New Roman" panose="02020603050405020304" pitchFamily="18" charset="0"/>
                <a:ea typeface="宋体" panose="02010600030101010101" pitchFamily="2" charset="-122"/>
              </a:rPr>
              <a:t>上式</a:t>
            </a:r>
            <a:endParaRPr lang="zh-CN" altLang="zh-CN" sz="1800" kern="1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5"/>
          </p:nvPr>
        </p:nvSpPr>
        <p:spPr/>
        <p:txBody>
          <a:bodyPr/>
          <a:lstStyle/>
          <a:p>
            <a:fld id="{B53D39E1-75DA-4A88-834C-27464DECBDF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90B1774-C020-4197-B93C-EA7503D53B2D}"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7BD4317-FAF2-46C4-A0CC-FEBE4114BAE7}"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9FB7B16-0FB8-4365-B1C1-D89A9A7715EF}"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90B1774-C020-4197-B93C-EA7503D53B2D}"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348A7E8-CC25-4B77-87C0-7C928C994895}"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2847B69-6555-40EB-A071-712B23C558EE}"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6E6D0CC-5B4F-4248-A53E-4A6C9632AC05}"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FE236703-5686-44AE-9FDD-7B9B27EB32F0}" type="datetime1">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747B534-512D-4CE2-A29A-EB34C5434A42}" type="datetime1">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5AB85F8-603C-4416-A30C-09309BA734AD}"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42AF5DB-1351-48F6-AB8B-BE54418CEC5B}"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348A7E8-CC25-4B77-87C0-7C928C994895}"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58F9022-491D-4B15-8122-C746BA122D6A}"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7BD4317-FAF2-46C4-A0CC-FEBE4114BAE7}"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9FB7B16-0FB8-4365-B1C1-D89A9A7715EF}"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2847B69-6555-40EB-A071-712B23C558EE}"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6E6D0CC-5B4F-4248-A53E-4A6C9632AC05}"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FE236703-5686-44AE-9FDD-7B9B27EB32F0}" type="datetime1">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747B534-512D-4CE2-A29A-EB34C5434A42}" type="datetime1">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5AB85F8-603C-4416-A30C-09309BA734AD}"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42AF5DB-1351-48F6-AB8B-BE54418CEC5B}"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58F9022-491D-4B15-8122-C746BA122D6A}"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7373B6-9911-4F5D-ABBE-C5F4DA3ECD06}"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F6CDD0-4034-4A31-A4F3-49D6C9AC3D6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7373B6-9911-4F5D-ABBE-C5F4DA3ECD06}"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F6CDD0-4034-4A31-A4F3-49D6C9AC3D6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tags" Target="../tags/tag2.xml"/><Relationship Id="rId2" Type="http://schemas.openxmlformats.org/officeDocument/2006/relationships/image" Target="../media/image1.png"/><Relationship Id="rId1" Type="http://schemas.openxmlformats.org/officeDocument/2006/relationships/tags" Target="../tags/tag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3.xml"/><Relationship Id="rId2" Type="http://schemas.openxmlformats.org/officeDocument/2006/relationships/image" Target="../media/image11.pn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3.png"/><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0" y="1213742"/>
            <a:ext cx="7227651" cy="2388296"/>
          </a:xfrm>
        </p:spPr>
        <p:txBody>
          <a:bodyPr/>
          <a:lstStyle/>
          <a:p>
            <a:r>
              <a:rPr lang="zh-CN" altLang="en-US" dirty="0">
                <a:latin typeface="宋体" panose="02010600030101010101" pitchFamily="2" charset="-122"/>
                <a:ea typeface="宋体" panose="02010600030101010101" pitchFamily="2" charset="-122"/>
              </a:rPr>
              <a:t>基于</a:t>
            </a:r>
            <a:r>
              <a:rPr lang="en-US" altLang="zh-CN" dirty="0">
                <a:latin typeface="Times New Roman" panose="02020603050405020304" pitchFamily="18" charset="0"/>
                <a:ea typeface="宋体" panose="02010600030101010101" pitchFamily="2" charset="-122"/>
                <a:cs typeface="Times New Roman" panose="02020603050405020304" pitchFamily="18" charset="0"/>
              </a:rPr>
              <a:t>Kinect</a:t>
            </a:r>
            <a:r>
              <a:rPr lang="zh-CN" altLang="en-US" dirty="0">
                <a:latin typeface="宋体" panose="02010600030101010101" pitchFamily="2" charset="-122"/>
                <a:ea typeface="宋体" panose="02010600030101010101" pitchFamily="2" charset="-122"/>
              </a:rPr>
              <a:t>的康复</a:t>
            </a:r>
            <a:br>
              <a:rPr lang="en-US" altLang="zh-CN"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训练辅助系统</a:t>
            </a:r>
            <a:endParaRPr lang="zh-CN" altLang="en-US" dirty="0">
              <a:latin typeface="宋体" panose="02010600030101010101" pitchFamily="2" charset="-122"/>
              <a:ea typeface="宋体" panose="02010600030101010101" pitchFamily="2" charset="-122"/>
            </a:endParaRPr>
          </a:p>
        </p:txBody>
      </p:sp>
      <p:sp>
        <p:nvSpPr>
          <p:cNvPr id="3" name="副标题 2"/>
          <p:cNvSpPr>
            <a:spLocks noGrp="1"/>
          </p:cNvSpPr>
          <p:nvPr>
            <p:ph type="subTitle" idx="1"/>
          </p:nvPr>
        </p:nvSpPr>
        <p:spPr>
          <a:xfrm>
            <a:off x="0" y="3602038"/>
            <a:ext cx="7033091" cy="1648692"/>
          </a:xfrm>
        </p:spPr>
        <p:txBody>
          <a:bodyPr/>
          <a:lstStyle/>
          <a:p>
            <a:r>
              <a:rPr lang="zh-CN" altLang="en-US" dirty="0">
                <a:latin typeface="宋体" panose="02010600030101010101" pitchFamily="2" charset="-122"/>
                <a:ea typeface="宋体" panose="02010600030101010101" pitchFamily="2" charset="-122"/>
              </a:rPr>
              <a:t>宋长骏 陈琢</a:t>
            </a:r>
            <a:endParaRPr lang="zh-CN" altLang="en-US" dirty="0">
              <a:latin typeface="宋体" panose="02010600030101010101" pitchFamily="2" charset="-122"/>
              <a:ea typeface="宋体" panose="02010600030101010101" pitchFamily="2" charset="-122"/>
            </a:endParaRPr>
          </a:p>
        </p:txBody>
      </p:sp>
      <p:sp>
        <p:nvSpPr>
          <p:cNvPr id="4" name="灯片编号占位符 3"/>
          <p:cNvSpPr>
            <a:spLocks noGrp="1"/>
          </p:cNvSpPr>
          <p:nvPr>
            <p:ph type="sldNum" sz="quarter" idx="12"/>
          </p:nvPr>
        </p:nvSpPr>
        <p:spPr/>
        <p:txBody>
          <a:bodyPr/>
          <a:lstStyle/>
          <a:p>
            <a:fld id="{94F6CDD0-4034-4A31-A4F3-49D6C9AC3D6B}" type="slidenum">
              <a:rPr lang="zh-CN" altLang="en-US" smtClean="0"/>
            </a:fld>
            <a:endParaRPr lang="zh-CN" altLang="en-US"/>
          </a:p>
        </p:txBody>
      </p:sp>
      <p:pic>
        <p:nvPicPr>
          <p:cNvPr id="6" name="图片 5"/>
          <p:cNvPicPr>
            <a:picLocks noChangeAspect="1"/>
          </p:cNvPicPr>
          <p:nvPr/>
        </p:nvPicPr>
        <p:blipFill>
          <a:blip r:embed="rId1">
            <a:clrChange>
              <a:clrFrom>
                <a:srgbClr val="FFFFFF"/>
              </a:clrFrom>
              <a:clrTo>
                <a:srgbClr val="FFFFFF">
                  <a:alpha val="0"/>
                </a:srgbClr>
              </a:clrTo>
            </a:clrChange>
          </a:blip>
          <a:stretch>
            <a:fillRect/>
          </a:stretch>
        </p:blipFill>
        <p:spPr>
          <a:xfrm>
            <a:off x="6820100" y="1021532"/>
            <a:ext cx="5371900" cy="4468860"/>
          </a:xfrm>
          <a:prstGeom prst="rect">
            <a:avLst/>
          </a:prstGeom>
        </p:spPr>
      </p:pic>
      <p:cxnSp>
        <p:nvCxnSpPr>
          <p:cNvPr id="8" name="直接连接符 7"/>
          <p:cNvCxnSpPr/>
          <p:nvPr/>
        </p:nvCxnSpPr>
        <p:spPr>
          <a:xfrm>
            <a:off x="7033098" y="1021532"/>
            <a:ext cx="0" cy="492206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10" name="标题 1"/>
          <p:cNvSpPr txBox="1"/>
          <p:nvPr/>
        </p:nvSpPr>
        <p:spPr>
          <a:xfrm>
            <a:off x="838200" y="2333964"/>
            <a:ext cx="10515600" cy="30427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应用背景</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实验平台简介</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solidFill>
                  <a:srgbClr val="FF0000"/>
                </a:solidFill>
                <a:latin typeface="宋体" panose="02010600030101010101" pitchFamily="2" charset="-122"/>
                <a:ea typeface="宋体" panose="02010600030101010101" pitchFamily="2" charset="-122"/>
              </a:rPr>
              <a:t>系统设计方案</a:t>
            </a:r>
            <a:endParaRPr lang="en-US" altLang="zh-CN" sz="2400" dirty="0">
              <a:solidFill>
                <a:srgbClr val="FF0000"/>
              </a:solidFill>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技术关键</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进度安排</a:t>
            </a:r>
            <a:endParaRPr lang="zh-CN" altLang="en-US" sz="2400" dirty="0">
              <a:latin typeface="宋体" panose="02010600030101010101" pitchFamily="2" charset="-122"/>
              <a:ea typeface="宋体" panose="02010600030101010101" pitchFamily="2" charset="-122"/>
            </a:endParaRPr>
          </a:p>
        </p:txBody>
      </p:sp>
      <p:sp>
        <p:nvSpPr>
          <p:cNvPr id="11"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目录</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系统设计方案</a:t>
            </a:r>
            <a:endParaRPr lang="zh-CN" altLang="en-US" dirty="0">
              <a:latin typeface="宋体" panose="02010600030101010101" pitchFamily="2" charset="-122"/>
              <a:ea typeface="宋体" panose="02010600030101010101" pitchFamily="2" charset="-122"/>
            </a:endParaRPr>
          </a:p>
        </p:txBody>
      </p:sp>
      <p:sp>
        <p:nvSpPr>
          <p:cNvPr id="4" name="矩形 3"/>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custDataLst>
              <p:tags r:id="rId1"/>
            </p:custDataLst>
          </p:nvPr>
        </p:nvPicPr>
        <p:blipFill>
          <a:blip r:embed="rId2">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pic>
        <p:nvPicPr>
          <p:cNvPr id="7" name="图片 6" descr="Untitled Diagram (1)"/>
          <p:cNvPicPr>
            <a:picLocks noChangeAspect="1"/>
          </p:cNvPicPr>
          <p:nvPr>
            <p:custDataLst>
              <p:tags r:id="rId3"/>
            </p:custDataLst>
          </p:nvPr>
        </p:nvPicPr>
        <p:blipFill>
          <a:blip r:embed="rId4"/>
          <a:stretch>
            <a:fillRect/>
          </a:stretch>
        </p:blipFill>
        <p:spPr>
          <a:xfrm>
            <a:off x="838200" y="2626360"/>
            <a:ext cx="5170170" cy="2479040"/>
          </a:xfrm>
          <a:prstGeom prst="rect">
            <a:avLst/>
          </a:prstGeom>
        </p:spPr>
      </p:pic>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17920" y="2266950"/>
            <a:ext cx="5472430" cy="31978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系统设计方案</a:t>
            </a:r>
            <a:endParaRPr lang="zh-CN" altLang="en-US" dirty="0">
              <a:latin typeface="宋体" panose="02010600030101010101" pitchFamily="2" charset="-122"/>
              <a:ea typeface="宋体" panose="02010600030101010101" pitchFamily="2" charset="-122"/>
            </a:endParaRPr>
          </a:p>
        </p:txBody>
      </p:sp>
      <p:sp>
        <p:nvSpPr>
          <p:cNvPr id="4" name="矩形 3"/>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3" name="文本框 2"/>
          <p:cNvSpPr txBox="1"/>
          <p:nvPr/>
        </p:nvSpPr>
        <p:spPr>
          <a:xfrm>
            <a:off x="838200" y="2341880"/>
            <a:ext cx="7504430" cy="2584450"/>
          </a:xfrm>
          <a:prstGeom prst="rect">
            <a:avLst/>
          </a:prstGeom>
          <a:noFill/>
        </p:spPr>
        <p:txBody>
          <a:bodyPr wrap="square" rtlCol="0" anchor="t">
            <a:spAutoFit/>
          </a:bodyPr>
          <a:p>
            <a:r>
              <a:rPr lang="zh-CN" altLang="en-US"/>
              <a:t>（1）通过人脸识别确认患者，确认患者后登陆康复软件，进入其对应的康复记录，不同的患者拥有不同的康复记录；</a:t>
            </a:r>
            <a:endParaRPr lang="zh-CN" altLang="en-US"/>
          </a:p>
          <a:p>
            <a:endParaRPr lang="zh-CN" altLang="en-US"/>
          </a:p>
          <a:p>
            <a:r>
              <a:rPr lang="zh-CN" altLang="en-US"/>
              <a:t>（2）通过Kinect，采集患者运动过程中的骨骼信息，将患者的骨骼信息传递到3D场景中同步</a:t>
            </a:r>
            <a:r>
              <a:rPr lang="zh-CN" altLang="en-US"/>
              <a:t>；</a:t>
            </a:r>
            <a:endParaRPr lang="zh-CN" altLang="en-US"/>
          </a:p>
          <a:p>
            <a:endParaRPr lang="zh-CN" altLang="en-US"/>
          </a:p>
          <a:p>
            <a:r>
              <a:rPr lang="zh-CN" altLang="en-US"/>
              <a:t>（3）将接收到的患者运动的骨骼信息与场景中模拟康复师的运动信息进行比较，判断患者是否完成规定的康复计划，将比较结果打分显示在人机交互界面上</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10" name="标题 1"/>
          <p:cNvSpPr txBox="1"/>
          <p:nvPr/>
        </p:nvSpPr>
        <p:spPr>
          <a:xfrm>
            <a:off x="838200" y="2333964"/>
            <a:ext cx="10515600" cy="30427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应用背景</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实验平台简介</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系统设计方案</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solidFill>
                  <a:srgbClr val="FF0000"/>
                </a:solidFill>
                <a:latin typeface="宋体" panose="02010600030101010101" pitchFamily="2" charset="-122"/>
                <a:ea typeface="宋体" panose="02010600030101010101" pitchFamily="2" charset="-122"/>
              </a:rPr>
              <a:t>技术关键</a:t>
            </a:r>
            <a:endParaRPr lang="en-US" altLang="zh-CN" sz="2400" dirty="0">
              <a:solidFill>
                <a:srgbClr val="FF0000"/>
              </a:solidFill>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进度安排</a:t>
            </a:r>
            <a:endParaRPr lang="zh-CN" altLang="en-US" sz="2400" dirty="0">
              <a:latin typeface="宋体" panose="02010600030101010101" pitchFamily="2" charset="-122"/>
              <a:ea typeface="宋体" panose="02010600030101010101" pitchFamily="2" charset="-122"/>
            </a:endParaRPr>
          </a:p>
        </p:txBody>
      </p:sp>
      <p:sp>
        <p:nvSpPr>
          <p:cNvPr id="11"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目录</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技术关键</a:t>
            </a:r>
            <a:endParaRPr lang="zh-CN" altLang="en-US" dirty="0">
              <a:latin typeface="宋体" panose="02010600030101010101" pitchFamily="2" charset="-122"/>
              <a:ea typeface="宋体" panose="02010600030101010101" pitchFamily="2" charset="-122"/>
            </a:endParaRPr>
          </a:p>
        </p:txBody>
      </p:sp>
      <p:sp>
        <p:nvSpPr>
          <p:cNvPr id="4" name="矩形 3"/>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3" name="文本框 2"/>
          <p:cNvSpPr txBox="1"/>
          <p:nvPr/>
        </p:nvSpPr>
        <p:spPr>
          <a:xfrm>
            <a:off x="838200" y="2343150"/>
            <a:ext cx="6910070" cy="2861310"/>
          </a:xfrm>
          <a:prstGeom prst="rect">
            <a:avLst/>
          </a:prstGeom>
          <a:noFill/>
        </p:spPr>
        <p:txBody>
          <a:bodyPr wrap="square" rtlCol="0" anchor="t">
            <a:spAutoFit/>
          </a:bodyPr>
          <a:p>
            <a:endParaRPr lang="zh-CN" altLang="en-US"/>
          </a:p>
          <a:p>
            <a:endParaRPr lang="zh-CN" altLang="en-US"/>
          </a:p>
          <a:p>
            <a:endParaRPr lang="zh-CN" altLang="en-US"/>
          </a:p>
          <a:p>
            <a:r>
              <a:rPr lang="zh-CN" altLang="en-US"/>
              <a:t>FaceNet</a:t>
            </a:r>
            <a:r>
              <a:rPr lang="en-US" altLang="zh-CN"/>
              <a:t>:</a:t>
            </a:r>
            <a:r>
              <a:rPr lang="zh-CN" altLang="en-US"/>
              <a:t>直接把输入图像变成欧式空间中的特征向量</a:t>
            </a:r>
            <a:endParaRPr lang="zh-CN" altLang="en-US"/>
          </a:p>
          <a:p>
            <a:endParaRPr lang="zh-CN" altLang="en-US"/>
          </a:p>
          <a:p>
            <a:endParaRPr lang="zh-CN" altLang="en-US"/>
          </a:p>
          <a:p>
            <a:endParaRPr lang="zh-CN" altLang="en-US"/>
          </a:p>
          <a:p>
            <a:r>
              <a:rPr lang="zh-CN" altLang="en-US"/>
              <a:t>模型</a:t>
            </a:r>
            <a:r>
              <a:rPr lang="en-US" altLang="zh-CN"/>
              <a:t>: </a:t>
            </a:r>
            <a:r>
              <a:rPr lang="zh-CN" altLang="en-US"/>
              <a:t>FaceNet亚洲人脸训练模型</a:t>
            </a:r>
            <a:endParaRPr lang="zh-CN" altLang="en-US"/>
          </a:p>
          <a:p>
            <a:endParaRPr lang="zh-CN" altLang="en-US"/>
          </a:p>
          <a:p>
            <a:endParaRPr lang="zh-CN" altLang="en-US"/>
          </a:p>
        </p:txBody>
      </p:sp>
      <p:pic>
        <p:nvPicPr>
          <p:cNvPr id="7" name="图片 6" descr="]P~U1`8{VJKTJ_EHD2}`[EJ"/>
          <p:cNvPicPr>
            <a:picLocks noChangeAspect="1"/>
          </p:cNvPicPr>
          <p:nvPr/>
        </p:nvPicPr>
        <p:blipFill>
          <a:blip r:embed="rId2"/>
          <a:stretch>
            <a:fillRect/>
          </a:stretch>
        </p:blipFill>
        <p:spPr>
          <a:xfrm>
            <a:off x="6658610" y="2112010"/>
            <a:ext cx="5153025" cy="3771900"/>
          </a:xfrm>
          <a:prstGeom prst="rect">
            <a:avLst/>
          </a:prstGeom>
        </p:spPr>
      </p:pic>
      <p:sp>
        <p:nvSpPr>
          <p:cNvPr id="8" name="文本框 7"/>
          <p:cNvSpPr txBox="1"/>
          <p:nvPr/>
        </p:nvSpPr>
        <p:spPr>
          <a:xfrm>
            <a:off x="838200" y="1802130"/>
            <a:ext cx="1868805" cy="645160"/>
          </a:xfrm>
          <a:prstGeom prst="rect">
            <a:avLst/>
          </a:prstGeom>
          <a:noFill/>
        </p:spPr>
        <p:txBody>
          <a:bodyPr wrap="none" rtlCol="0" anchor="t">
            <a:spAutoFit/>
          </a:bodyPr>
          <a:p>
            <a:r>
              <a:rPr lang="en-US" altLang="zh-CN" sz="3600" b="1">
                <a:sym typeface="+mn-ea"/>
              </a:rPr>
              <a:t>FaceNet</a:t>
            </a:r>
            <a:endParaRPr lang="en-US" altLang="zh-CN" sz="3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技术关键</a:t>
            </a:r>
            <a:endParaRPr lang="zh-CN" altLang="en-US" dirty="0">
              <a:latin typeface="宋体" panose="02010600030101010101" pitchFamily="2" charset="-122"/>
              <a:ea typeface="宋体" panose="02010600030101010101" pitchFamily="2" charset="-122"/>
            </a:endParaRPr>
          </a:p>
        </p:txBody>
      </p:sp>
      <p:sp>
        <p:nvSpPr>
          <p:cNvPr id="4" name="矩形 3"/>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pic>
        <p:nvPicPr>
          <p:cNvPr id="3074"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4005" y="4282440"/>
            <a:ext cx="6334760" cy="1424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文本框 8"/>
          <p:cNvSpPr txBox="1"/>
          <p:nvPr/>
        </p:nvSpPr>
        <p:spPr>
          <a:xfrm>
            <a:off x="2833891" y="3082434"/>
            <a:ext cx="8077200" cy="1198880"/>
          </a:xfrm>
          <a:prstGeom prst="rect">
            <a:avLst/>
          </a:prstGeom>
          <a:noFill/>
        </p:spPr>
        <p:txBody>
          <a:bodyPr wrap="square" rtlCol="0">
            <a:spAutoFit/>
          </a:bodyPr>
          <a:lstStyle/>
          <a:p>
            <a:pPr marL="285750" indent="-285750">
              <a:buFont typeface="Arial" panose="020B0604020202020204" pitchFamily="34" charset="0"/>
              <a:buChar char="•"/>
            </a:pPr>
            <a:r>
              <a:rPr lang="zh-CN" altLang="zh-CN" sz="2400" kern="0" dirty="0">
                <a:effectLst/>
                <a:latin typeface="Times New Roman" panose="02020603050405020304" pitchFamily="18" charset="0"/>
                <a:ea typeface="宋体" panose="02010600030101010101" pitchFamily="2" charset="-122"/>
              </a:rPr>
              <a:t>标准训练动作序列</a:t>
            </a:r>
            <a:r>
              <a:rPr lang="en-US" altLang="zh-CN" sz="2400" kern="0" dirty="0">
                <a:effectLst/>
                <a:latin typeface="Times New Roman" panose="02020603050405020304" pitchFamily="18" charset="0"/>
                <a:ea typeface="宋体" panose="02010600030101010101" pitchFamily="2" charset="-122"/>
              </a:rPr>
              <a:t>:         X(x1, x2, …</a:t>
            </a:r>
            <a:r>
              <a:rPr lang="zh-CN" altLang="zh-CN" sz="2400" kern="0" dirty="0">
                <a:effectLst/>
                <a:latin typeface="Times New Roman" panose="02020603050405020304" pitchFamily="18" charset="0"/>
                <a:ea typeface="宋体" panose="02010600030101010101" pitchFamily="2" charset="-122"/>
              </a:rPr>
              <a:t>，</a:t>
            </a:r>
            <a:r>
              <a:rPr lang="en-US" altLang="zh-CN" sz="2400" kern="0" dirty="0" err="1">
                <a:effectLst/>
                <a:latin typeface="Times New Roman" panose="02020603050405020304" pitchFamily="18" charset="0"/>
                <a:ea typeface="宋体" panose="02010600030101010101" pitchFamily="2" charset="-122"/>
              </a:rPr>
              <a:t>xn</a:t>
            </a:r>
            <a:r>
              <a:rPr lang="en-US" altLang="zh-CN" sz="2400" kern="0" dirty="0">
                <a:effectLst/>
                <a:latin typeface="Times New Roman" panose="02020603050405020304" pitchFamily="18" charset="0"/>
                <a:ea typeface="宋体" panose="02010600030101010101" pitchFamily="2" charset="-122"/>
              </a:rPr>
              <a:t>)</a:t>
            </a:r>
            <a:endParaRPr lang="en-US" altLang="zh-CN" sz="2400" kern="0" dirty="0">
              <a:effectLst/>
              <a:latin typeface="Times New Roman" panose="02020603050405020304" pitchFamily="18" charset="0"/>
              <a:ea typeface="宋体" panose="02010600030101010101" pitchFamily="2" charset="-122"/>
            </a:endParaRPr>
          </a:p>
          <a:p>
            <a:pPr marL="285750" indent="-285750">
              <a:buFont typeface="Arial" panose="020B0604020202020204" pitchFamily="34" charset="0"/>
              <a:buChar char="•"/>
            </a:pPr>
            <a:r>
              <a:rPr lang="zh-CN" altLang="zh-CN" sz="2400" kern="0" dirty="0">
                <a:effectLst/>
                <a:latin typeface="Times New Roman" panose="02020603050405020304" pitchFamily="18" charset="0"/>
                <a:ea typeface="宋体" panose="02010600030101010101" pitchFamily="2" charset="-122"/>
              </a:rPr>
              <a:t>患者康复训练动作序列</a:t>
            </a:r>
            <a:r>
              <a:rPr lang="en-US" altLang="zh-CN" sz="2400" kern="0" dirty="0">
                <a:effectLst/>
                <a:latin typeface="Times New Roman" panose="02020603050405020304" pitchFamily="18" charset="0"/>
                <a:ea typeface="宋体" panose="02010600030101010101" pitchFamily="2" charset="-122"/>
              </a:rPr>
              <a:t>: Y(y1, y2, </a:t>
            </a:r>
            <a:r>
              <a:rPr lang="zh-CN" altLang="zh-CN" sz="2400" kern="0" dirty="0">
                <a:effectLst/>
                <a:latin typeface="Times New Roman" panose="02020603050405020304" pitchFamily="18" charset="0"/>
                <a:ea typeface="宋体" panose="02010600030101010101" pitchFamily="2" charset="-122"/>
              </a:rPr>
              <a:t>…</a:t>
            </a:r>
            <a:r>
              <a:rPr lang="en-US" altLang="zh-CN" sz="2400" kern="0" dirty="0">
                <a:effectLst/>
                <a:latin typeface="Times New Roman" panose="02020603050405020304" pitchFamily="18" charset="0"/>
                <a:ea typeface="宋体" panose="02010600030101010101" pitchFamily="2" charset="-122"/>
              </a:rPr>
              <a:t>, </a:t>
            </a:r>
            <a:r>
              <a:rPr lang="en-US" altLang="zh-CN" sz="2400" kern="0" dirty="0" err="1">
                <a:effectLst/>
                <a:latin typeface="Times New Roman" panose="02020603050405020304" pitchFamily="18" charset="0"/>
                <a:ea typeface="宋体" panose="02010600030101010101" pitchFamily="2" charset="-122"/>
              </a:rPr>
              <a:t>ym</a:t>
            </a:r>
            <a:r>
              <a:rPr lang="en-US" altLang="zh-CN" sz="2400" kern="0" dirty="0">
                <a:effectLst/>
                <a:latin typeface="Times New Roman" panose="02020603050405020304" pitchFamily="18" charset="0"/>
                <a:ea typeface="宋体" panose="02010600030101010101" pitchFamily="2" charset="-122"/>
              </a:rPr>
              <a:t>)</a:t>
            </a:r>
            <a:r>
              <a:rPr lang="zh-CN" altLang="zh-CN" sz="2400" kern="0" dirty="0">
                <a:effectLst/>
                <a:latin typeface="Times New Roman" panose="02020603050405020304" pitchFamily="18" charset="0"/>
                <a:ea typeface="宋体" panose="02010600030101010101" pitchFamily="2" charset="-122"/>
              </a:rPr>
              <a:t> </a:t>
            </a:r>
            <a:endParaRPr lang="en-US" altLang="zh-CN" sz="2400" kern="0" dirty="0">
              <a:effectLst/>
              <a:latin typeface="Times New Roman" panose="02020603050405020304" pitchFamily="18" charset="0"/>
              <a:ea typeface="宋体" panose="02010600030101010101" pitchFamily="2" charset="-122"/>
            </a:endParaRPr>
          </a:p>
          <a:p>
            <a:pPr marL="285750" indent="-285750">
              <a:buFont typeface="Arial" panose="020B0604020202020204" pitchFamily="34" charset="0"/>
              <a:buChar char="•"/>
            </a:pPr>
            <a:r>
              <a:rPr lang="zh-CN" altLang="zh-CN" sz="2400" kern="0" dirty="0">
                <a:effectLst/>
                <a:latin typeface="Times New Roman" panose="02020603050405020304" pitchFamily="18" charset="0"/>
                <a:ea typeface="宋体" panose="02010600030101010101" pitchFamily="2" charset="-122"/>
              </a:rPr>
              <a:t>开销函数</a:t>
            </a:r>
            <a:r>
              <a:rPr lang="en-US" altLang="zh-CN" sz="2400" kern="0" dirty="0">
                <a:effectLst/>
                <a:latin typeface="Times New Roman" panose="02020603050405020304" pitchFamily="18" charset="0"/>
                <a:ea typeface="宋体" panose="02010600030101010101" pitchFamily="2" charset="-122"/>
              </a:rPr>
              <a:t>c</a:t>
            </a:r>
            <a:r>
              <a:rPr lang="zh-CN" altLang="en-US" sz="2400" kern="0" dirty="0">
                <a:latin typeface="Times New Roman" panose="02020603050405020304" pitchFamily="18" charset="0"/>
                <a:ea typeface="宋体" panose="02010600030101010101" pitchFamily="2" charset="-122"/>
              </a:rPr>
              <a:t>：</a:t>
            </a:r>
            <a:r>
              <a:rPr lang="zh-CN" altLang="zh-CN" sz="2400" kern="0" dirty="0">
                <a:effectLst/>
                <a:latin typeface="Times New Roman" panose="02020603050405020304" pitchFamily="18" charset="0"/>
                <a:ea typeface="宋体" panose="02010600030101010101" pitchFamily="2" charset="-122"/>
              </a:rPr>
              <a:t>两个序列的距离</a:t>
            </a:r>
            <a:endParaRPr lang="en-US" altLang="zh-CN" sz="2400" kern="0" dirty="0">
              <a:effectLst/>
              <a:latin typeface="Times New Roman" panose="02020603050405020304" pitchFamily="18" charset="0"/>
              <a:ea typeface="宋体" panose="02010600030101010101" pitchFamily="2" charset="-122"/>
            </a:endParaRPr>
          </a:p>
        </p:txBody>
      </p:sp>
      <p:sp>
        <p:nvSpPr>
          <p:cNvPr id="3" name="文本框 2"/>
          <p:cNvSpPr txBox="1"/>
          <p:nvPr/>
        </p:nvSpPr>
        <p:spPr>
          <a:xfrm>
            <a:off x="838200" y="1781175"/>
            <a:ext cx="9121140" cy="521970"/>
          </a:xfrm>
          <a:prstGeom prst="rect">
            <a:avLst/>
          </a:prstGeom>
          <a:noFill/>
        </p:spPr>
        <p:txBody>
          <a:bodyPr wrap="square" rtlCol="0" anchor="t">
            <a:spAutoFit/>
          </a:bodyPr>
          <a:p>
            <a:r>
              <a:rPr lang="zh-CN" altLang="en-US" sz="2800" b="1"/>
              <a:t>DTW（Dynamic Time Warping，动态时间归整）算法</a:t>
            </a:r>
            <a:endParaRPr lang="zh-CN" altLang="en-US" sz="2800" b="1"/>
          </a:p>
        </p:txBody>
      </p:sp>
      <p:sp>
        <p:nvSpPr>
          <p:cNvPr id="7" name="文本框 6"/>
          <p:cNvSpPr txBox="1"/>
          <p:nvPr/>
        </p:nvSpPr>
        <p:spPr>
          <a:xfrm>
            <a:off x="838200" y="2303145"/>
            <a:ext cx="6095365" cy="368300"/>
          </a:xfrm>
          <a:prstGeom prst="rect">
            <a:avLst/>
          </a:prstGeom>
          <a:noFill/>
        </p:spPr>
        <p:txBody>
          <a:bodyPr wrap="square" rtlCol="0" anchor="t">
            <a:spAutoFit/>
          </a:bodyPr>
          <a:p>
            <a:r>
              <a:rPr lang="zh-CN" altLang="en-US" b="1"/>
              <a:t>目的</a:t>
            </a:r>
            <a:r>
              <a:rPr lang="en-US" altLang="zh-CN" b="1"/>
              <a:t>:</a:t>
            </a:r>
            <a:r>
              <a:rPr lang="zh-CN" altLang="en-US" b="1"/>
              <a:t>衡量两个长度不一致时间序列的相似度</a:t>
            </a:r>
            <a:endParaRPr lang="zh-CN" altLang="en-US" b="1"/>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灯片编号占位符 3"/>
          <p:cNvSpPr>
            <a:spLocks noGrp="1"/>
          </p:cNvSpPr>
          <p:nvPr>
            <p:ph type="sldNum" sz="quarter" idx="12"/>
          </p:nvPr>
        </p:nvSpPr>
        <p:spPr/>
        <p:txBody>
          <a:bodyPr/>
          <a:p>
            <a:fld id="{94F6CDD0-4034-4A31-A4F3-49D6C9AC3D6B}" type="slidenum">
              <a:rPr lang="zh-CN" altLang="en-US" smtClean="0"/>
            </a:fld>
            <a:endParaRPr lang="zh-CN" altLang="en-US"/>
          </a:p>
        </p:txBody>
      </p:sp>
      <p:pic>
        <p:nvPicPr>
          <p:cNvPr id="5" name="内容占位符 4"/>
          <p:cNvPicPr>
            <a:picLocks noChangeAspect="1"/>
          </p:cNvPicPr>
          <p:nvPr>
            <p:ph idx="1"/>
          </p:nvPr>
        </p:nvPicPr>
        <p:blipFill>
          <a:blip r:embed="rId1"/>
          <a:stretch>
            <a:fillRect/>
          </a:stretch>
        </p:blipFill>
        <p:spPr>
          <a:xfrm>
            <a:off x="738505" y="2397760"/>
            <a:ext cx="6296025" cy="2400300"/>
          </a:xfrm>
          <a:prstGeom prst="rect">
            <a:avLst/>
          </a:prstGeom>
        </p:spPr>
      </p:pic>
      <p:pic>
        <p:nvPicPr>
          <p:cNvPr id="6" name="图片 5"/>
          <p:cNvPicPr>
            <a:picLocks noChangeAspect="1"/>
          </p:cNvPicPr>
          <p:nvPr/>
        </p:nvPicPr>
        <p:blipFill>
          <a:blip r:embed="rId2"/>
          <a:stretch>
            <a:fillRect/>
          </a:stretch>
        </p:blipFill>
        <p:spPr>
          <a:xfrm>
            <a:off x="7528560" y="1678305"/>
            <a:ext cx="3825240" cy="38385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10" name="标题 1"/>
          <p:cNvSpPr txBox="1"/>
          <p:nvPr/>
        </p:nvSpPr>
        <p:spPr>
          <a:xfrm>
            <a:off x="838200" y="2333964"/>
            <a:ext cx="10515600" cy="30427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应用背景</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实验平台简介</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系统设计方案</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技术关键</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solidFill>
                  <a:srgbClr val="FF0000"/>
                </a:solidFill>
                <a:latin typeface="宋体" panose="02010600030101010101" pitchFamily="2" charset="-122"/>
                <a:ea typeface="宋体" panose="02010600030101010101" pitchFamily="2" charset="-122"/>
              </a:rPr>
              <a:t>进度安排</a:t>
            </a:r>
            <a:endParaRPr lang="zh-CN" altLang="en-US" sz="2400" dirty="0">
              <a:solidFill>
                <a:srgbClr val="FF0000"/>
              </a:solidFill>
              <a:latin typeface="宋体" panose="02010600030101010101" pitchFamily="2" charset="-122"/>
              <a:ea typeface="宋体" panose="02010600030101010101" pitchFamily="2" charset="-122"/>
            </a:endParaRPr>
          </a:p>
        </p:txBody>
      </p:sp>
      <p:sp>
        <p:nvSpPr>
          <p:cNvPr id="11"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目录</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实行计划</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p:txBody>
          <a:bodyPr>
            <a:normAutofit/>
          </a:bodyPr>
          <a:lstStyle/>
          <a:p>
            <a:endParaRPr lang="en-US" altLang="zh-CN" dirty="0">
              <a:latin typeface="+mn-ea"/>
            </a:endParaRPr>
          </a:p>
          <a:p>
            <a:endParaRPr lang="en-US" altLang="zh-CN" dirty="0">
              <a:latin typeface="+mn-ea"/>
            </a:endParaRPr>
          </a:p>
          <a:p>
            <a:endParaRPr lang="en-US" altLang="zh-CN" dirty="0">
              <a:latin typeface="+mn-ea"/>
            </a:endParaRPr>
          </a:p>
          <a:p>
            <a:endParaRPr lang="zh-CN" altLang="en-US" dirty="0">
              <a:latin typeface="+mn-ea"/>
            </a:endParaRPr>
          </a:p>
        </p:txBody>
      </p:sp>
      <p:sp>
        <p:nvSpPr>
          <p:cNvPr id="4" name="矩形 3"/>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graphicFrame>
        <p:nvGraphicFramePr>
          <p:cNvPr id="7" name="表格 7"/>
          <p:cNvGraphicFramePr>
            <a:graphicFrameLocks noGrp="1"/>
          </p:cNvGraphicFramePr>
          <p:nvPr>
            <p:custDataLst>
              <p:tags r:id="rId2"/>
            </p:custDataLst>
          </p:nvPr>
        </p:nvGraphicFramePr>
        <p:xfrm>
          <a:off x="2092325" y="2597590"/>
          <a:ext cx="8128000" cy="2225040"/>
        </p:xfrm>
        <a:graphic>
          <a:graphicData uri="http://schemas.openxmlformats.org/drawingml/2006/table">
            <a:tbl>
              <a:tblPr firstRow="1" bandRow="1">
                <a:tableStyleId>{5C22544A-7EE6-4342-B048-85BDC9FD1C3A}</a:tableStyleId>
              </a:tblPr>
              <a:tblGrid>
                <a:gridCol w="4064000"/>
                <a:gridCol w="4064000"/>
              </a:tblGrid>
              <a:tr h="370840">
                <a:tc>
                  <a:txBody>
                    <a:bodyPr/>
                    <a:lstStyle/>
                    <a:p>
                      <a:r>
                        <a:rPr lang="zh-CN" altLang="en-US" dirty="0"/>
                        <a:t>时间</a:t>
                      </a:r>
                      <a:endParaRPr lang="zh-CN" altLang="en-US" dirty="0"/>
                    </a:p>
                  </a:txBody>
                  <a:tcPr/>
                </a:tc>
                <a:tc>
                  <a:txBody>
                    <a:bodyPr/>
                    <a:lstStyle/>
                    <a:p>
                      <a:r>
                        <a:rPr lang="zh-CN" altLang="en-US" dirty="0"/>
                        <a:t>任务</a:t>
                      </a:r>
                      <a:endParaRPr lang="zh-CN" altLang="en-US" dirty="0"/>
                    </a:p>
                  </a:txBody>
                  <a:tcPr/>
                </a:tc>
              </a:tr>
              <a:tr h="370840">
                <a:tc>
                  <a:txBody>
                    <a:bodyPr/>
                    <a:lstStyle/>
                    <a:p>
                      <a:r>
                        <a:rPr lang="zh-CN" altLang="en-US" dirty="0"/>
                        <a:t>第三周</a:t>
                      </a:r>
                      <a:endParaRPr lang="zh-CN" altLang="en-US" dirty="0"/>
                    </a:p>
                  </a:txBody>
                  <a:tcPr/>
                </a:tc>
                <a:tc>
                  <a:txBody>
                    <a:bodyPr/>
                    <a:lstStyle/>
                    <a:p>
                      <a:r>
                        <a:rPr lang="zh-CN" altLang="en-US" dirty="0"/>
                        <a:t>人体关键点检测</a:t>
                      </a:r>
                      <a:endParaRPr lang="zh-CN" altLang="en-US" dirty="0"/>
                    </a:p>
                  </a:txBody>
                  <a:tcPr/>
                </a:tc>
              </a:tr>
              <a:tr h="370840">
                <a:tc>
                  <a:txBody>
                    <a:bodyPr/>
                    <a:lstStyle/>
                    <a:p>
                      <a:r>
                        <a:rPr lang="zh-CN" altLang="en-US" dirty="0"/>
                        <a:t>第四周</a:t>
                      </a:r>
                      <a:endParaRPr lang="zh-CN" altLang="en-US" dirty="0"/>
                    </a:p>
                  </a:txBody>
                  <a:tcPr/>
                </a:tc>
                <a:tc>
                  <a:txBody>
                    <a:bodyPr/>
                    <a:lstStyle/>
                    <a:p>
                      <a:r>
                        <a:rPr lang="zh-CN" altLang="en-US" dirty="0"/>
                        <a:t>人脸检测识别</a:t>
                      </a:r>
                      <a:endParaRPr lang="zh-CN" altLang="en-US" dirty="0"/>
                    </a:p>
                  </a:txBody>
                  <a:tcPr/>
                </a:tc>
              </a:tr>
              <a:tr h="370840">
                <a:tc>
                  <a:txBody>
                    <a:bodyPr/>
                    <a:lstStyle/>
                    <a:p>
                      <a:r>
                        <a:rPr lang="zh-CN" altLang="en-US" dirty="0"/>
                        <a:t>第五周</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DTW</a:t>
                      </a:r>
                      <a:r>
                        <a:rPr lang="zh-CN" altLang="en-US" dirty="0"/>
                        <a:t>实现</a:t>
                      </a:r>
                      <a:endParaRPr lang="zh-CN" altLang="en-US" dirty="0"/>
                    </a:p>
                  </a:txBody>
                  <a:tcPr/>
                </a:tc>
              </a:tr>
              <a:tr h="370840">
                <a:tc>
                  <a:txBody>
                    <a:bodyPr/>
                    <a:lstStyle/>
                    <a:p>
                      <a:r>
                        <a:rPr lang="zh-CN" altLang="en-US" dirty="0"/>
                        <a:t>第六周</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unity3D</a:t>
                      </a:r>
                      <a:r>
                        <a:rPr lang="zh-CN" altLang="en-US" dirty="0"/>
                        <a:t>场景搭建</a:t>
                      </a:r>
                      <a:endParaRPr lang="zh-CN" altLang="en-US" dirty="0"/>
                    </a:p>
                  </a:txBody>
                  <a:tcPr/>
                </a:tc>
              </a:tr>
              <a:tr h="370840">
                <a:tc>
                  <a:txBody>
                    <a:bodyPr/>
                    <a:lstStyle/>
                    <a:p>
                      <a:r>
                        <a:rPr lang="zh-CN" altLang="en-US" dirty="0"/>
                        <a:t>第七、八周</a:t>
                      </a:r>
                      <a:endParaRPr lang="zh-CN" altLang="en-US" dirty="0"/>
                    </a:p>
                  </a:txBody>
                  <a:tcPr/>
                </a:tc>
                <a:tc>
                  <a:txBody>
                    <a:bodyPr/>
                    <a:lstStyle/>
                    <a:p>
                      <a:r>
                        <a:rPr lang="zh-CN" altLang="en-US" dirty="0"/>
                        <a:t>综合调试</a:t>
                      </a:r>
                      <a:endParaRPr lang="zh-CN" altLang="en-US" dirty="0"/>
                    </a:p>
                  </a:txBody>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参考文献</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p:txBody>
          <a:bodyPr>
            <a:normAutofit/>
          </a:bodyPr>
          <a:lstStyle/>
          <a:p>
            <a:pPr algn="l">
              <a:lnSpc>
                <a:spcPct val="150000"/>
              </a:lnSpc>
              <a:tabLst>
                <a:tab pos="2663825" algn="l"/>
              </a:tabLst>
            </a:pPr>
            <a:r>
              <a:rPr lang="en-US" altLang="zh-CN" sz="2000" kern="0" dirty="0">
                <a:effectLst/>
                <a:latin typeface="Times New Roman" panose="02020603050405020304" pitchFamily="18" charset="0"/>
                <a:ea typeface="宋体" panose="02010600030101010101" pitchFamily="2" charset="-122"/>
              </a:rPr>
              <a:t>[1]</a:t>
            </a:r>
            <a:r>
              <a:rPr lang="zh-CN" altLang="zh-CN" sz="2000" kern="0" dirty="0">
                <a:effectLst/>
                <a:latin typeface="Times New Roman" panose="02020603050405020304" pitchFamily="18" charset="0"/>
                <a:ea typeface="宋体" panose="02010600030101010101" pitchFamily="2" charset="-122"/>
              </a:rPr>
              <a:t>姜华强</a:t>
            </a:r>
            <a:r>
              <a:rPr lang="en-US" altLang="zh-CN" sz="2000" kern="0" dirty="0">
                <a:effectLst/>
                <a:latin typeface="Times New Roman" panose="02020603050405020304" pitchFamily="18" charset="0"/>
                <a:ea typeface="宋体" panose="02010600030101010101" pitchFamily="2" charset="-122"/>
              </a:rPr>
              <a:t>,</a:t>
            </a:r>
            <a:r>
              <a:rPr lang="zh-CN" altLang="zh-CN" sz="2000" kern="0" dirty="0">
                <a:effectLst/>
                <a:latin typeface="Times New Roman" panose="02020603050405020304" pitchFamily="18" charset="0"/>
                <a:ea typeface="宋体" panose="02010600030101010101" pitchFamily="2" charset="-122"/>
              </a:rPr>
              <a:t>项洁</a:t>
            </a:r>
            <a:r>
              <a:rPr lang="en-US" altLang="zh-CN" sz="2000" kern="0" dirty="0">
                <a:effectLst/>
                <a:latin typeface="Times New Roman" panose="02020603050405020304" pitchFamily="18" charset="0"/>
                <a:ea typeface="宋体" panose="02010600030101010101" pitchFamily="2" charset="-122"/>
              </a:rPr>
              <a:t>.Kinect</a:t>
            </a:r>
            <a:r>
              <a:rPr lang="zh-CN" altLang="zh-CN" sz="2000" kern="0" dirty="0">
                <a:effectLst/>
                <a:latin typeface="Times New Roman" panose="02020603050405020304" pitchFamily="18" charset="0"/>
                <a:ea typeface="宋体" panose="02010600030101010101" pitchFamily="2" charset="-122"/>
              </a:rPr>
              <a:t>康复训练辅助系统研究</a:t>
            </a:r>
            <a:r>
              <a:rPr lang="en-US" altLang="zh-CN" sz="2000" kern="0" dirty="0">
                <a:effectLst/>
                <a:latin typeface="Times New Roman" panose="02020603050405020304" pitchFamily="18" charset="0"/>
                <a:ea typeface="宋体" panose="02010600030101010101" pitchFamily="2" charset="-122"/>
              </a:rPr>
              <a:t>[J]. </a:t>
            </a:r>
            <a:r>
              <a:rPr lang="zh-CN" altLang="zh-CN" sz="2000" kern="0" dirty="0">
                <a:effectLst/>
                <a:latin typeface="Times New Roman" panose="02020603050405020304" pitchFamily="18" charset="0"/>
                <a:ea typeface="宋体" panose="02010600030101010101" pitchFamily="2" charset="-122"/>
              </a:rPr>
              <a:t>人工智能与机器人究</a:t>
            </a:r>
            <a:r>
              <a:rPr lang="en-US" altLang="zh-CN" sz="2000" kern="0" dirty="0">
                <a:effectLst/>
                <a:latin typeface="Times New Roman" panose="02020603050405020304" pitchFamily="18" charset="0"/>
                <a:ea typeface="宋体" panose="02010600030101010101" pitchFamily="2" charset="-122"/>
              </a:rPr>
              <a:t>,2013,2(2):79-82.</a:t>
            </a:r>
            <a:endParaRPr lang="zh-CN" altLang="zh-CN" sz="2000" kern="100" dirty="0">
              <a:effectLst/>
              <a:latin typeface="Times New Roman" panose="02020603050405020304" pitchFamily="18" charset="0"/>
              <a:ea typeface="宋体" panose="02010600030101010101" pitchFamily="2" charset="-122"/>
            </a:endParaRPr>
          </a:p>
          <a:p>
            <a:pPr algn="l">
              <a:lnSpc>
                <a:spcPct val="150000"/>
              </a:lnSpc>
              <a:tabLst>
                <a:tab pos="2663825" algn="l"/>
              </a:tabLst>
            </a:pPr>
            <a:r>
              <a:rPr lang="en-US" altLang="zh-CN" sz="2000" kern="0" dirty="0">
                <a:effectLst/>
                <a:latin typeface="Times New Roman" panose="02020603050405020304" pitchFamily="18" charset="0"/>
                <a:ea typeface="宋体" panose="02010600030101010101" pitchFamily="2" charset="-122"/>
              </a:rPr>
              <a:t>[2]</a:t>
            </a:r>
            <a:r>
              <a:rPr lang="zh-CN" altLang="zh-CN" sz="2000" kern="100" dirty="0">
                <a:solidFill>
                  <a:srgbClr val="333333"/>
                </a:solidFill>
                <a:effectLst/>
                <a:latin typeface="Times New Roman" panose="02020603050405020304" pitchFamily="18" charset="0"/>
                <a:ea typeface="宋体" panose="02010600030101010101" pitchFamily="2" charset="-122"/>
              </a:rPr>
              <a:t>郑轩宇</a:t>
            </a:r>
            <a:r>
              <a:rPr lang="en-US" altLang="zh-CN" sz="2000" kern="100" dirty="0">
                <a:solidFill>
                  <a:srgbClr val="333333"/>
                </a:solidFill>
                <a:effectLst/>
                <a:latin typeface="Times New Roman" panose="02020603050405020304" pitchFamily="18" charset="0"/>
                <a:ea typeface="宋体" panose="02010600030101010101" pitchFamily="2" charset="-122"/>
              </a:rPr>
              <a:t>,</a:t>
            </a:r>
            <a:r>
              <a:rPr lang="zh-CN" altLang="zh-CN" sz="2000" kern="100" dirty="0">
                <a:solidFill>
                  <a:srgbClr val="333333"/>
                </a:solidFill>
                <a:effectLst/>
                <a:latin typeface="Times New Roman" panose="02020603050405020304" pitchFamily="18" charset="0"/>
                <a:ea typeface="宋体" panose="02010600030101010101" pitchFamily="2" charset="-122"/>
              </a:rPr>
              <a:t>史畅</a:t>
            </a:r>
            <a:r>
              <a:rPr lang="en-US" altLang="zh-CN" sz="2000" kern="100" dirty="0">
                <a:solidFill>
                  <a:srgbClr val="333333"/>
                </a:solidFill>
                <a:effectLst/>
                <a:latin typeface="Times New Roman" panose="02020603050405020304" pitchFamily="18" charset="0"/>
                <a:ea typeface="宋体" panose="02010600030101010101" pitchFamily="2" charset="-122"/>
              </a:rPr>
              <a:t>,</a:t>
            </a:r>
            <a:r>
              <a:rPr lang="zh-CN" altLang="zh-CN" sz="2000" kern="100" dirty="0">
                <a:solidFill>
                  <a:srgbClr val="333333"/>
                </a:solidFill>
                <a:effectLst/>
                <a:latin typeface="Times New Roman" panose="02020603050405020304" pitchFamily="18" charset="0"/>
                <a:ea typeface="宋体" panose="02010600030101010101" pitchFamily="2" charset="-122"/>
              </a:rPr>
              <a:t>崔文成</a:t>
            </a:r>
            <a:r>
              <a:rPr lang="en-US" altLang="zh-CN" sz="2000" kern="100" dirty="0">
                <a:solidFill>
                  <a:srgbClr val="333333"/>
                </a:solidFill>
                <a:effectLst/>
                <a:latin typeface="Times New Roman" panose="02020603050405020304" pitchFamily="18" charset="0"/>
                <a:ea typeface="宋体" panose="02010600030101010101" pitchFamily="2" charset="-122"/>
              </a:rPr>
              <a:t>.</a:t>
            </a:r>
            <a:r>
              <a:rPr lang="zh-CN" altLang="zh-CN" sz="2000" kern="100" dirty="0">
                <a:solidFill>
                  <a:srgbClr val="333333"/>
                </a:solidFill>
                <a:effectLst/>
                <a:latin typeface="Times New Roman" panose="02020603050405020304" pitchFamily="18" charset="0"/>
                <a:ea typeface="宋体" panose="02010600030101010101" pitchFamily="2" charset="-122"/>
              </a:rPr>
              <a:t>基于</a:t>
            </a:r>
            <a:r>
              <a:rPr lang="en-US" altLang="zh-CN" sz="2000" kern="100" dirty="0">
                <a:solidFill>
                  <a:srgbClr val="333333"/>
                </a:solidFill>
                <a:effectLst/>
                <a:latin typeface="Times New Roman" panose="02020603050405020304" pitchFamily="18" charset="0"/>
                <a:ea typeface="宋体" panose="02010600030101010101" pitchFamily="2" charset="-122"/>
              </a:rPr>
              <a:t>Kinect</a:t>
            </a:r>
            <a:r>
              <a:rPr lang="zh-CN" altLang="zh-CN" sz="2000" kern="100" dirty="0">
                <a:solidFill>
                  <a:srgbClr val="333333"/>
                </a:solidFill>
                <a:effectLst/>
                <a:latin typeface="Times New Roman" panose="02020603050405020304" pitchFamily="18" charset="0"/>
                <a:ea typeface="宋体" panose="02010600030101010101" pitchFamily="2" charset="-122"/>
              </a:rPr>
              <a:t>的运动训练辅助系统</a:t>
            </a:r>
            <a:r>
              <a:rPr lang="en-US" altLang="zh-CN" sz="2000" kern="100" dirty="0">
                <a:solidFill>
                  <a:srgbClr val="333333"/>
                </a:solidFill>
                <a:effectLst/>
                <a:latin typeface="Times New Roman" panose="02020603050405020304" pitchFamily="18" charset="0"/>
                <a:ea typeface="宋体" panose="02010600030101010101" pitchFamily="2" charset="-122"/>
              </a:rPr>
              <a:t>[J].</a:t>
            </a:r>
            <a:r>
              <a:rPr lang="zh-CN" altLang="zh-CN" sz="2000" kern="100" dirty="0">
                <a:solidFill>
                  <a:srgbClr val="333333"/>
                </a:solidFill>
                <a:effectLst/>
                <a:latin typeface="Times New Roman" panose="02020603050405020304" pitchFamily="18" charset="0"/>
                <a:ea typeface="宋体" panose="02010600030101010101" pitchFamily="2" charset="-122"/>
              </a:rPr>
              <a:t>计算机与现化</a:t>
            </a:r>
            <a:r>
              <a:rPr lang="en-US" altLang="zh-CN" sz="2000" kern="100" dirty="0">
                <a:solidFill>
                  <a:srgbClr val="333333"/>
                </a:solidFill>
                <a:effectLst/>
                <a:latin typeface="Times New Roman" panose="02020603050405020304" pitchFamily="18" charset="0"/>
                <a:ea typeface="宋体" panose="02010600030101010101" pitchFamily="2" charset="-122"/>
              </a:rPr>
              <a:t>,2019(08):12-16+56.</a:t>
            </a:r>
            <a:endParaRPr lang="zh-CN" altLang="zh-CN" sz="2000" kern="100" dirty="0">
              <a:effectLst/>
              <a:latin typeface="Times New Roman" panose="02020603050405020304" pitchFamily="18" charset="0"/>
              <a:ea typeface="宋体" panose="02010600030101010101" pitchFamily="2" charset="-122"/>
            </a:endParaRPr>
          </a:p>
          <a:p>
            <a:pPr algn="l">
              <a:lnSpc>
                <a:spcPct val="150000"/>
              </a:lnSpc>
              <a:tabLst>
                <a:tab pos="2663825" algn="l"/>
              </a:tabLst>
            </a:pPr>
            <a:r>
              <a:rPr lang="en-US" altLang="zh-CN" sz="2000" kern="0" dirty="0">
                <a:effectLst/>
                <a:latin typeface="Times New Roman" panose="02020603050405020304" pitchFamily="18" charset="0"/>
                <a:ea typeface="宋体" panose="02010600030101010101" pitchFamily="2" charset="-122"/>
              </a:rPr>
              <a:t>[3]</a:t>
            </a:r>
            <a:r>
              <a:rPr lang="zh-CN" altLang="zh-CN" sz="2000" kern="0" dirty="0">
                <a:effectLst/>
                <a:latin typeface="Times New Roman" panose="02020603050405020304" pitchFamily="18" charset="0"/>
                <a:ea typeface="宋体" panose="02010600030101010101" pitchFamily="2" charset="-122"/>
              </a:rPr>
              <a:t>杨文璐</a:t>
            </a:r>
            <a:r>
              <a:rPr lang="en-US" altLang="zh-CN" sz="2000" kern="0" dirty="0">
                <a:effectLst/>
                <a:latin typeface="Times New Roman" panose="02020603050405020304" pitchFamily="18" charset="0"/>
                <a:ea typeface="宋体" panose="02010600030101010101" pitchFamily="2" charset="-122"/>
              </a:rPr>
              <a:t>,</a:t>
            </a:r>
            <a:r>
              <a:rPr lang="zh-CN" altLang="zh-CN" sz="2000" kern="0" dirty="0">
                <a:effectLst/>
                <a:latin typeface="Times New Roman" panose="02020603050405020304" pitchFamily="18" charset="0"/>
                <a:ea typeface="宋体" panose="02010600030101010101" pitchFamily="2" charset="-122"/>
              </a:rPr>
              <a:t>李小瑞</a:t>
            </a:r>
            <a:r>
              <a:rPr lang="en-US" altLang="zh-CN" sz="2000" kern="0" dirty="0">
                <a:effectLst/>
                <a:latin typeface="Times New Roman" panose="02020603050405020304" pitchFamily="18" charset="0"/>
                <a:ea typeface="宋体" panose="02010600030101010101" pitchFamily="2" charset="-122"/>
              </a:rPr>
              <a:t>,</a:t>
            </a:r>
            <a:r>
              <a:rPr lang="zh-CN" altLang="zh-CN" sz="2000" kern="0" dirty="0">
                <a:effectLst/>
                <a:latin typeface="Times New Roman" panose="02020603050405020304" pitchFamily="18" charset="0"/>
                <a:ea typeface="宋体" panose="02010600030101010101" pitchFamily="2" charset="-122"/>
              </a:rPr>
              <a:t>夏斌</a:t>
            </a:r>
            <a:r>
              <a:rPr lang="en-US" altLang="zh-CN" sz="2000" kern="0" dirty="0">
                <a:effectLst/>
                <a:latin typeface="Times New Roman" panose="02020603050405020304" pitchFamily="18" charset="0"/>
                <a:ea typeface="宋体" panose="02010600030101010101" pitchFamily="2" charset="-122"/>
              </a:rPr>
              <a:t>.</a:t>
            </a:r>
            <a:r>
              <a:rPr lang="zh-CN" altLang="zh-CN" sz="2000" kern="0" dirty="0">
                <a:effectLst/>
                <a:latin typeface="Times New Roman" panose="02020603050405020304" pitchFamily="18" charset="0"/>
                <a:ea typeface="宋体" panose="02010600030101010101" pitchFamily="2" charset="-122"/>
              </a:rPr>
              <a:t>基于</a:t>
            </a:r>
            <a:r>
              <a:rPr lang="en-US" altLang="zh-CN" sz="2000" kern="0" dirty="0">
                <a:effectLst/>
                <a:latin typeface="Times New Roman" panose="02020603050405020304" pitchFamily="18" charset="0"/>
                <a:ea typeface="宋体" panose="02010600030101010101" pitchFamily="2" charset="-122"/>
              </a:rPr>
              <a:t>Unity3D</a:t>
            </a:r>
            <a:r>
              <a:rPr lang="zh-CN" altLang="zh-CN" sz="2000" kern="0" dirty="0">
                <a:effectLst/>
                <a:latin typeface="Times New Roman" panose="02020603050405020304" pitchFamily="18" charset="0"/>
                <a:ea typeface="宋体" panose="02010600030101010101" pitchFamily="2" charset="-122"/>
              </a:rPr>
              <a:t>与</a:t>
            </a:r>
            <a:r>
              <a:rPr lang="en-US" altLang="zh-CN" sz="2000" kern="0" dirty="0">
                <a:effectLst/>
                <a:latin typeface="Times New Roman" panose="02020603050405020304" pitchFamily="18" charset="0"/>
                <a:ea typeface="宋体" panose="02010600030101010101" pitchFamily="2" charset="-122"/>
              </a:rPr>
              <a:t>Kinect</a:t>
            </a:r>
            <a:r>
              <a:rPr lang="zh-CN" altLang="zh-CN" sz="2000" kern="0" dirty="0">
                <a:effectLst/>
                <a:latin typeface="Times New Roman" panose="02020603050405020304" pitchFamily="18" charset="0"/>
                <a:ea typeface="宋体" panose="02010600030101010101" pitchFamily="2" charset="-122"/>
              </a:rPr>
              <a:t>的甩手疗法辅助训练系统</a:t>
            </a:r>
            <a:r>
              <a:rPr lang="en-US" altLang="zh-CN" sz="2000" kern="0" dirty="0">
                <a:effectLst/>
                <a:latin typeface="Times New Roman" panose="02020603050405020304" pitchFamily="18" charset="0"/>
                <a:ea typeface="宋体" panose="02010600030101010101" pitchFamily="2" charset="-122"/>
              </a:rPr>
              <a:t>[J].</a:t>
            </a:r>
            <a:r>
              <a:rPr lang="zh-CN" altLang="zh-CN" sz="2000" kern="0" dirty="0">
                <a:effectLst/>
                <a:latin typeface="Times New Roman" panose="02020603050405020304" pitchFamily="18" charset="0"/>
                <a:ea typeface="宋体" panose="02010600030101010101" pitchFamily="2" charset="-122"/>
              </a:rPr>
              <a:t>现代计算机</a:t>
            </a:r>
            <a:r>
              <a:rPr lang="en-US" altLang="zh-CN" sz="2000" kern="0" dirty="0">
                <a:effectLst/>
                <a:latin typeface="Times New Roman" panose="02020603050405020304" pitchFamily="18" charset="0"/>
                <a:ea typeface="宋体" panose="02010600030101010101" pitchFamily="2" charset="-122"/>
              </a:rPr>
              <a:t>(</a:t>
            </a:r>
            <a:r>
              <a:rPr lang="zh-CN" altLang="zh-CN" sz="2000" kern="0" dirty="0">
                <a:effectLst/>
                <a:latin typeface="Times New Roman" panose="02020603050405020304" pitchFamily="18" charset="0"/>
                <a:ea typeface="宋体" panose="02010600030101010101" pitchFamily="2" charset="-122"/>
              </a:rPr>
              <a:t>专业版</a:t>
            </a:r>
            <a:r>
              <a:rPr lang="en-US" altLang="zh-CN" sz="2000" kern="0" dirty="0">
                <a:effectLst/>
                <a:latin typeface="Times New Roman" panose="02020603050405020304" pitchFamily="18" charset="0"/>
                <a:ea typeface="宋体" panose="02010600030101010101" pitchFamily="2" charset="-122"/>
              </a:rPr>
              <a:t>),2018(20):79-84.</a:t>
            </a:r>
            <a:endParaRPr lang="en-US" altLang="zh-CN" sz="2000" kern="0" dirty="0">
              <a:effectLst/>
              <a:latin typeface="Times New Roman" panose="02020603050405020304" pitchFamily="18" charset="0"/>
              <a:ea typeface="宋体" panose="02010600030101010101" pitchFamily="2" charset="-122"/>
            </a:endParaRPr>
          </a:p>
          <a:p>
            <a:pPr algn="l">
              <a:lnSpc>
                <a:spcPct val="150000"/>
              </a:lnSpc>
              <a:tabLst>
                <a:tab pos="2663825" algn="l"/>
              </a:tabLst>
            </a:pPr>
            <a:r>
              <a:rPr lang="en-US" altLang="zh-CN" sz="2000" kern="0" dirty="0">
                <a:effectLst/>
                <a:latin typeface="Times New Roman" panose="02020603050405020304" pitchFamily="18" charset="0"/>
                <a:ea typeface="宋体" panose="02010600030101010101" pitchFamily="2" charset="-122"/>
              </a:rPr>
              <a:t>[4] </a:t>
            </a:r>
            <a:r>
              <a:rPr lang="en-US" altLang="zh-CN" sz="2000" b="0" i="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Naveed Ahmed, Hind </a:t>
            </a:r>
            <a:r>
              <a:rPr lang="en-US" altLang="zh-CN" sz="2000" b="0" i="0" dirty="0" err="1">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Kharoub</a:t>
            </a:r>
            <a:r>
              <a:rPr lang="en-US" altLang="zh-CN" sz="2000" b="0" i="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 Selma Manel </a:t>
            </a:r>
            <a:r>
              <a:rPr lang="en-US" altLang="zh-CN" sz="2000" b="0" i="0" dirty="0" err="1">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Medjden</a:t>
            </a:r>
            <a:r>
              <a:rPr lang="en-US" altLang="zh-CN" sz="2000" b="0" i="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 et al. A Natural User Interface for 3D Animation Using Kinect. 2020, 16(4):35-54.</a:t>
            </a:r>
            <a:endParaRPr lang="zh-CN" alt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r>
              <a:rPr lang="en-US" altLang="zh-CN" sz="2000" dirty="0">
                <a:latin typeface="宋体" panose="02010600030101010101" pitchFamily="2" charset="-122"/>
                <a:ea typeface="宋体" panose="02010600030101010101" pitchFamily="2" charset="-122"/>
              </a:rPr>
              <a:t>.</a:t>
            </a:r>
            <a:endParaRPr lang="en-US" altLang="zh-CN" sz="2000" dirty="0">
              <a:latin typeface="宋体" panose="02010600030101010101" pitchFamily="2" charset="-122"/>
              <a:ea typeface="宋体" panose="02010600030101010101" pitchFamily="2" charset="-122"/>
            </a:endParaRPr>
          </a:p>
          <a:p>
            <a:pPr marL="0" indent="0">
              <a:buNone/>
            </a:pPr>
            <a:endParaRPr lang="en-US" altLang="zh-CN" sz="2400" dirty="0">
              <a:latin typeface="宋体" panose="02010600030101010101" pitchFamily="2" charset="-122"/>
              <a:ea typeface="宋体" panose="02010600030101010101" pitchFamily="2" charset="-122"/>
            </a:endParaRPr>
          </a:p>
          <a:p>
            <a:pPr marL="0" indent="0">
              <a:buNone/>
            </a:pPr>
            <a:endParaRPr lang="en-US" altLang="zh-CN" sz="2400" dirty="0">
              <a:latin typeface="宋体" panose="02010600030101010101" pitchFamily="2" charset="-122"/>
              <a:ea typeface="宋体" panose="02010600030101010101" pitchFamily="2" charset="-122"/>
            </a:endParaRPr>
          </a:p>
          <a:p>
            <a:pPr marL="0" indent="0">
              <a:buNone/>
            </a:pPr>
            <a:endParaRPr lang="en-US" altLang="zh-CN" sz="2400" dirty="0"/>
          </a:p>
          <a:p>
            <a:pPr marL="0" indent="0">
              <a:buNone/>
            </a:pPr>
            <a:endParaRPr lang="zh-CN" altLang="en-US" sz="2400" dirty="0"/>
          </a:p>
        </p:txBody>
      </p:sp>
      <p:sp>
        <p:nvSpPr>
          <p:cNvPr id="4" name="矩形 3"/>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10" name="标题 1"/>
          <p:cNvSpPr txBox="1"/>
          <p:nvPr/>
        </p:nvSpPr>
        <p:spPr>
          <a:xfrm>
            <a:off x="838200" y="2333964"/>
            <a:ext cx="10515600" cy="30427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应用背景</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实验平台简介</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系统设计方案</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技术关键</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进度安排</a:t>
            </a:r>
            <a:endParaRPr lang="zh-CN" altLang="en-US" sz="2400" dirty="0">
              <a:latin typeface="宋体" panose="02010600030101010101" pitchFamily="2" charset="-122"/>
              <a:ea typeface="宋体" panose="02010600030101010101" pitchFamily="2" charset="-122"/>
            </a:endParaRPr>
          </a:p>
        </p:txBody>
      </p:sp>
      <p:sp>
        <p:nvSpPr>
          <p:cNvPr id="11"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目录</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谢谢</a:t>
            </a:r>
            <a:endParaRPr lang="zh-CN" altLang="en-US" dirty="0"/>
          </a:p>
        </p:txBody>
      </p:sp>
      <p:sp>
        <p:nvSpPr>
          <p:cNvPr id="3" name="副标题 2"/>
          <p:cNvSpPr>
            <a:spLocks noGrp="1"/>
          </p:cNvSpPr>
          <p:nvPr>
            <p:ph type="subTitle" idx="1"/>
          </p:nvPr>
        </p:nvSpPr>
        <p:spPr/>
        <p:txBody>
          <a:bodyPr/>
          <a:lstStyle/>
          <a:p>
            <a:r>
              <a:rPr lang="en-US" altLang="zh-CN" dirty="0"/>
              <a:t>Any Questions?</a:t>
            </a:r>
            <a:endParaRPr lang="zh-CN" altLang="en-US" dirty="0"/>
          </a:p>
        </p:txBody>
      </p:sp>
      <p:sp>
        <p:nvSpPr>
          <p:cNvPr id="4" name="灯片编号占位符 3"/>
          <p:cNvSpPr>
            <a:spLocks noGrp="1"/>
          </p:cNvSpPr>
          <p:nvPr>
            <p:ph type="sldNum" sz="quarter" idx="12"/>
          </p:nvPr>
        </p:nvSpPr>
        <p:spPr/>
        <p:txBody>
          <a:bodyPr/>
          <a:lstStyle/>
          <a:p>
            <a:fld id="{94F6CDD0-4034-4A31-A4F3-49D6C9AC3D6B}" type="slidenum">
              <a:rPr lang="zh-CN" altLang="en-US" smtClean="0"/>
            </a:fld>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10" name="标题 1"/>
          <p:cNvSpPr txBox="1"/>
          <p:nvPr/>
        </p:nvSpPr>
        <p:spPr>
          <a:xfrm>
            <a:off x="838200" y="2333964"/>
            <a:ext cx="10515600" cy="30427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nSpc>
                <a:spcPct val="150000"/>
              </a:lnSpc>
              <a:buFont typeface="Arial" panose="020B0604020202020204" pitchFamily="34" charset="0"/>
              <a:buChar char="•"/>
            </a:pPr>
            <a:r>
              <a:rPr lang="zh-CN" altLang="en-US" sz="2400" dirty="0">
                <a:solidFill>
                  <a:srgbClr val="FF0000"/>
                </a:solidFill>
                <a:latin typeface="宋体" panose="02010600030101010101" pitchFamily="2" charset="-122"/>
                <a:ea typeface="宋体" panose="02010600030101010101" pitchFamily="2" charset="-122"/>
              </a:rPr>
              <a:t>应用背景</a:t>
            </a:r>
            <a:endParaRPr lang="en-US" altLang="zh-CN" sz="2400" dirty="0">
              <a:solidFill>
                <a:srgbClr val="FF0000"/>
              </a:solidFill>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实验平台简介</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系统设计方案</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技术关键</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进度安排</a:t>
            </a:r>
            <a:endParaRPr lang="zh-CN" altLang="en-US" sz="2400" dirty="0">
              <a:latin typeface="宋体" panose="02010600030101010101" pitchFamily="2" charset="-122"/>
              <a:ea typeface="宋体" panose="02010600030101010101" pitchFamily="2" charset="-122"/>
            </a:endParaRPr>
          </a:p>
        </p:txBody>
      </p:sp>
      <p:sp>
        <p:nvSpPr>
          <p:cNvPr id="11"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目录</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11"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应用背景</a:t>
            </a:r>
            <a:endParaRPr lang="zh-CN" altLang="en-US" dirty="0">
              <a:latin typeface="宋体" panose="02010600030101010101" pitchFamily="2" charset="-122"/>
              <a:ea typeface="宋体" panose="02010600030101010101" pitchFamily="2" charset="-122"/>
            </a:endParaRPr>
          </a:p>
        </p:txBody>
      </p:sp>
      <p:sp>
        <p:nvSpPr>
          <p:cNvPr id="12" name="矩形 11"/>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2"/>
          <a:stretch>
            <a:fillRect/>
          </a:stretch>
        </p:blipFill>
        <p:spPr>
          <a:xfrm>
            <a:off x="1314996" y="2426585"/>
            <a:ext cx="4551156" cy="3418424"/>
          </a:xfrm>
          <a:prstGeom prst="rect">
            <a:avLst/>
          </a:prstGeom>
        </p:spPr>
      </p:pic>
      <p:pic>
        <p:nvPicPr>
          <p:cNvPr id="4" name="图片 3"/>
          <p:cNvPicPr>
            <a:picLocks noChangeAspect="1"/>
          </p:cNvPicPr>
          <p:nvPr/>
        </p:nvPicPr>
        <p:blipFill>
          <a:blip r:embed="rId3"/>
          <a:stretch>
            <a:fillRect/>
          </a:stretch>
        </p:blipFill>
        <p:spPr>
          <a:xfrm>
            <a:off x="6713350" y="1592859"/>
            <a:ext cx="3695774" cy="481074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dirty="0"/>
          </a:p>
        </p:txBody>
      </p:sp>
      <p:sp>
        <p:nvSpPr>
          <p:cNvPr id="10" name="标题 1"/>
          <p:cNvSpPr txBox="1"/>
          <p:nvPr/>
        </p:nvSpPr>
        <p:spPr>
          <a:xfrm>
            <a:off x="5760720" y="2247457"/>
            <a:ext cx="6178731" cy="305312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70000"/>
              </a:lnSpc>
            </a:pPr>
            <a:r>
              <a:rPr lang="en-US" altLang="zh-CN" sz="2400" dirty="0">
                <a:latin typeface="等线" panose="02010600030101010101" pitchFamily="2" charset="-122"/>
                <a:ea typeface="等线" panose="02010600030101010101" pitchFamily="2" charset="-122"/>
              </a:rPr>
              <a:t>    </a:t>
            </a:r>
            <a:r>
              <a:rPr lang="zh-CN" altLang="en-US" sz="2400" dirty="0">
                <a:latin typeface="宋体" panose="02010600030101010101" pitchFamily="2" charset="-122"/>
                <a:ea typeface="宋体" panose="02010600030101010101" pitchFamily="2" charset="-122"/>
              </a:rPr>
              <a:t>为解决目前康复训练姿势不到位导致的问题，我们预计设计一款物美价廉、功能实用的</a:t>
            </a:r>
            <a:r>
              <a:rPr lang="zh-CN" altLang="en-US" sz="2400" dirty="0">
                <a:solidFill>
                  <a:srgbClr val="FF0000"/>
                </a:solidFill>
                <a:latin typeface="宋体" panose="02010600030101010101" pitchFamily="2" charset="-122"/>
                <a:ea typeface="宋体" panose="02010600030101010101" pitchFamily="2" charset="-122"/>
              </a:rPr>
              <a:t>康复训练辅助系统</a:t>
            </a:r>
            <a:r>
              <a:rPr lang="zh-CN" altLang="en-US" sz="2400" dirty="0">
                <a:latin typeface="宋体" panose="02010600030101010101" pitchFamily="2" charset="-122"/>
                <a:ea typeface="宋体" panose="02010600030101010101" pitchFamily="2" charset="-122"/>
              </a:rPr>
              <a:t>。</a:t>
            </a:r>
            <a:endParaRPr lang="en-US" altLang="zh-CN" sz="2400" dirty="0">
              <a:latin typeface="宋体" panose="02010600030101010101" pitchFamily="2" charset="-122"/>
              <a:ea typeface="宋体" panose="02010600030101010101" pitchFamily="2" charset="-122"/>
            </a:endParaRPr>
          </a:p>
          <a:p>
            <a:pPr>
              <a:lnSpc>
                <a:spcPct val="170000"/>
              </a:lnSpc>
            </a:pPr>
            <a:r>
              <a:rPr lang="en-US"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对中风偏瘫患者的康复训练动作进行</a:t>
            </a:r>
            <a:r>
              <a:rPr lang="zh-CN" altLang="en-US" sz="2400" dirty="0">
                <a:solidFill>
                  <a:srgbClr val="FF0000"/>
                </a:solidFill>
                <a:latin typeface="宋体" panose="02010600030101010101" pitchFamily="2" charset="-122"/>
                <a:ea typeface="宋体" panose="02010600030101010101" pitchFamily="2" charset="-122"/>
              </a:rPr>
              <a:t>姿态矫正</a:t>
            </a:r>
            <a:r>
              <a:rPr lang="zh-CN" altLang="en-US" sz="2400" dirty="0">
                <a:latin typeface="宋体" panose="02010600030101010101" pitchFamily="2" charset="-122"/>
                <a:ea typeface="宋体" panose="02010600030101010101" pitchFamily="2" charset="-122"/>
              </a:rPr>
              <a:t>，提高康复效果。</a:t>
            </a:r>
            <a:endParaRPr lang="zh-CN" altLang="en-US" sz="2400" dirty="0">
              <a:latin typeface="宋体" panose="02010600030101010101" pitchFamily="2" charset="-122"/>
              <a:ea typeface="宋体" panose="02010600030101010101" pitchFamily="2" charset="-122"/>
            </a:endParaRPr>
          </a:p>
        </p:txBody>
      </p:sp>
      <p:sp>
        <p:nvSpPr>
          <p:cNvPr id="11" name="矩形 10"/>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应用背景</a:t>
            </a:r>
            <a:endParaRPr lang="zh-CN" altLang="en-US" dirty="0">
              <a:latin typeface="宋体" panose="02010600030101010101" pitchFamily="2" charset="-122"/>
              <a:ea typeface="宋体" panose="02010600030101010101" pitchFamily="2" charset="-122"/>
            </a:endParaRPr>
          </a:p>
        </p:txBody>
      </p:sp>
      <p:pic>
        <p:nvPicPr>
          <p:cNvPr id="2" name="图片 1"/>
          <p:cNvPicPr>
            <a:picLocks noChangeAspect="1"/>
          </p:cNvPicPr>
          <p:nvPr/>
        </p:nvPicPr>
        <p:blipFill>
          <a:blip r:embed="rId2"/>
          <a:stretch>
            <a:fillRect/>
          </a:stretch>
        </p:blipFill>
        <p:spPr>
          <a:xfrm>
            <a:off x="523138" y="1990941"/>
            <a:ext cx="5126355" cy="35661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10" name="标题 1"/>
          <p:cNvSpPr txBox="1"/>
          <p:nvPr/>
        </p:nvSpPr>
        <p:spPr>
          <a:xfrm>
            <a:off x="838200" y="2333964"/>
            <a:ext cx="10515600" cy="30427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应用背景</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solidFill>
                  <a:srgbClr val="FF0000"/>
                </a:solidFill>
                <a:latin typeface="宋体" panose="02010600030101010101" pitchFamily="2" charset="-122"/>
                <a:ea typeface="宋体" panose="02010600030101010101" pitchFamily="2" charset="-122"/>
              </a:rPr>
              <a:t>实验平台简介</a:t>
            </a:r>
            <a:endParaRPr lang="en-US" altLang="zh-CN" sz="2400" dirty="0">
              <a:solidFill>
                <a:srgbClr val="FF0000"/>
              </a:solidFill>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系统设计方案</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技术关键</a:t>
            </a:r>
            <a:endParaRPr lang="en-US" altLang="zh-CN" sz="2400" dirty="0">
              <a:latin typeface="宋体" panose="02010600030101010101" pitchFamily="2" charset="-122"/>
              <a:ea typeface="宋体" panose="02010600030101010101" pitchFamily="2" charset="-122"/>
            </a:endParaRPr>
          </a:p>
          <a:p>
            <a:pPr marL="342900" indent="-342900">
              <a:lnSpc>
                <a:spcPct val="150000"/>
              </a:lnSpc>
              <a:buFont typeface="Arial" panose="020B0604020202020204" pitchFamily="34" charset="0"/>
              <a:buChar char="•"/>
            </a:pPr>
            <a:r>
              <a:rPr lang="zh-CN" altLang="en-US" sz="2400" dirty="0">
                <a:latin typeface="宋体" panose="02010600030101010101" pitchFamily="2" charset="-122"/>
                <a:ea typeface="宋体" panose="02010600030101010101" pitchFamily="2" charset="-122"/>
              </a:rPr>
              <a:t>进度安排</a:t>
            </a:r>
            <a:endParaRPr lang="zh-CN" altLang="en-US" sz="2400" dirty="0">
              <a:latin typeface="宋体" panose="02010600030101010101" pitchFamily="2" charset="-122"/>
              <a:ea typeface="宋体" panose="02010600030101010101" pitchFamily="2" charset="-122"/>
            </a:endParaRPr>
          </a:p>
        </p:txBody>
      </p:sp>
      <p:sp>
        <p:nvSpPr>
          <p:cNvPr id="11"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目录</a:t>
            </a: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8"/>
          <p:cNvSpPr>
            <a:spLocks noGrp="1"/>
          </p:cNvSpPr>
          <p:nvPr>
            <p:ph idx="1"/>
          </p:nvPr>
        </p:nvSpPr>
        <p:spPr>
          <a:xfrm>
            <a:off x="739378" y="1701437"/>
            <a:ext cx="10515600" cy="4351338"/>
          </a:xfrm>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kern="0" dirty="0">
                <a:effectLst/>
                <a:latin typeface="Times New Roman" panose="02020603050405020304" pitchFamily="18" charset="0"/>
                <a:ea typeface="宋体" panose="02010600030101010101" pitchFamily="2" charset="-122"/>
              </a:rPr>
              <a:t>Kinect</a:t>
            </a:r>
            <a:r>
              <a:rPr lang="zh-CN" altLang="en-US" sz="2400" kern="0" dirty="0">
                <a:effectLst/>
                <a:latin typeface="Times New Roman" panose="02020603050405020304" pitchFamily="18" charset="0"/>
                <a:ea typeface="宋体" panose="02010600030101010101" pitchFamily="2" charset="-122"/>
              </a:rPr>
              <a:t>摄像头获取包含深度信息的图像，提取出人体的骨架模型。</a:t>
            </a:r>
            <a:endParaRPr lang="en-US" altLang="zh-CN" dirty="0"/>
          </a:p>
          <a:p>
            <a:endParaRPr lang="en-US" altLang="zh-CN" dirty="0"/>
          </a:p>
          <a:p>
            <a:endParaRPr lang="zh-CN" altLang="en-US" dirty="0"/>
          </a:p>
        </p:txBody>
      </p:sp>
      <p:sp>
        <p:nvSpPr>
          <p:cNvPr id="2"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实验平台</a:t>
            </a:r>
            <a:endParaRPr lang="zh-CN" altLang="en-US" dirty="0">
              <a:latin typeface="宋体" panose="02010600030101010101" pitchFamily="2" charset="-122"/>
              <a:ea typeface="宋体" panose="02010600030101010101" pitchFamily="2" charset="-122"/>
            </a:endParaRPr>
          </a:p>
        </p:txBody>
      </p:sp>
      <p:sp>
        <p:nvSpPr>
          <p:cNvPr id="4" name="矩形 3"/>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pic>
        <p:nvPicPr>
          <p:cNvPr id="7" name="图片 6"/>
          <p:cNvPicPr>
            <a:picLocks noChangeAspect="1"/>
          </p:cNvPicPr>
          <p:nvPr/>
        </p:nvPicPr>
        <p:blipFill>
          <a:blip r:embed="rId2"/>
          <a:stretch>
            <a:fillRect/>
          </a:stretch>
        </p:blipFill>
        <p:spPr>
          <a:xfrm>
            <a:off x="946150" y="2771140"/>
            <a:ext cx="6668770" cy="2784475"/>
          </a:xfrm>
          <a:prstGeom prst="rect">
            <a:avLst/>
          </a:prstGeom>
        </p:spPr>
      </p:pic>
      <p:sp>
        <p:nvSpPr>
          <p:cNvPr id="8" name="文本框 7"/>
          <p:cNvSpPr txBox="1"/>
          <p:nvPr/>
        </p:nvSpPr>
        <p:spPr>
          <a:xfrm>
            <a:off x="8430852" y="3182567"/>
            <a:ext cx="3579223" cy="2214880"/>
          </a:xfrm>
          <a:prstGeom prst="rect">
            <a:avLst/>
          </a:prstGeom>
          <a:noFill/>
        </p:spPr>
        <p:txBody>
          <a:bodyPr wrap="square" rtlCol="0">
            <a:spAutoFit/>
          </a:bodyPr>
          <a:lstStyle/>
          <a:p>
            <a:pPr marL="285750" indent="-285750">
              <a:buFont typeface="Arial" panose="020B0604020202020204" pitchFamily="34" charset="0"/>
              <a:buChar char="•"/>
            </a:pP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3D</a:t>
            </a:r>
            <a:r>
              <a:rPr lang="zh-CN" altLang="en-US" sz="2400" dirty="0">
                <a:latin typeface="Times New Roman" panose="02020603050405020304" pitchFamily="18" charset="0"/>
                <a:ea typeface="宋体" panose="02010600030101010101" pitchFamily="2" charset="-122"/>
                <a:cs typeface="Times New Roman" panose="02020603050405020304" pitchFamily="18" charset="0"/>
              </a:rPr>
              <a:t>体感摄像机，不受空间的限制</a:t>
            </a:r>
            <a:endParaRPr lang="en-US" altLang="zh-CN" sz="2400" dirty="0">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 typeface="Arial" panose="020B0604020202020204" pitchFamily="34" charset="0"/>
              <a:buChar char="•"/>
            </a:pPr>
            <a:r>
              <a:rPr lang="zh-CN" altLang="zh-CN" sz="2400" kern="0" dirty="0">
                <a:effectLst/>
                <a:latin typeface="Times New Roman" panose="02020603050405020304" pitchFamily="18" charset="0"/>
                <a:ea typeface="宋体" panose="02010600030101010101" pitchFamily="2" charset="-122"/>
                <a:cs typeface="Times New Roman" panose="02020603050405020304" pitchFamily="18" charset="0"/>
              </a:rPr>
              <a:t>摆脱了常用康复训练器的设备限制，通过图像方案</a:t>
            </a:r>
            <a:r>
              <a:rPr lang="zh-CN" altLang="zh-CN" sz="2400" kern="0" dirty="0">
                <a:effectLst/>
                <a:latin typeface="Times New Roman" panose="02020603050405020304" pitchFamily="18" charset="0"/>
                <a:ea typeface="宋体" panose="02010600030101010101" pitchFamily="2" charset="-122"/>
                <a:cs typeface="Times New Roman" panose="02020603050405020304" pitchFamily="18" charset="0"/>
              </a:rPr>
              <a:t>实现的人机交互</a:t>
            </a:r>
            <a:endParaRPr lang="en-US" altLang="zh-CN" sz="2400" dirty="0">
              <a:latin typeface="Times New Roman" panose="02020603050405020304" pitchFamily="18" charset="0"/>
              <a:ea typeface="宋体" panose="02010600030101010101" pitchFamily="2" charset="-122"/>
              <a:cs typeface="Times New Roman" panose="02020603050405020304" pitchFamily="18" charset="0"/>
            </a:endParaRPr>
          </a:p>
          <a:p>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8"/>
          <p:cNvSpPr>
            <a:spLocks noGrp="1"/>
          </p:cNvSpPr>
          <p:nvPr>
            <p:ph idx="1"/>
          </p:nvPr>
        </p:nvSpPr>
        <p:spPr>
          <a:xfrm>
            <a:off x="739378" y="1701437"/>
            <a:ext cx="10515600" cy="4351338"/>
          </a:xfrm>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kern="0" dirty="0">
                <a:effectLst/>
                <a:latin typeface="Times New Roman" panose="02020603050405020304" pitchFamily="18" charset="0"/>
                <a:ea typeface="宋体" panose="02010600030101010101" pitchFamily="2" charset="-122"/>
              </a:rPr>
              <a:t>Kinect</a:t>
            </a:r>
            <a:r>
              <a:rPr lang="zh-CN" altLang="en-US" sz="2400" kern="0" dirty="0">
                <a:effectLst/>
                <a:latin typeface="Times New Roman" panose="02020603050405020304" pitchFamily="18" charset="0"/>
                <a:ea typeface="宋体" panose="02010600030101010101" pitchFamily="2" charset="-122"/>
              </a:rPr>
              <a:t>摄像头获取包含深度信息的图像，提取出人体的骨架模型。</a:t>
            </a:r>
            <a:endParaRPr lang="en-US" altLang="zh-CN" dirty="0"/>
          </a:p>
          <a:p>
            <a:endParaRPr lang="en-US" altLang="zh-CN" dirty="0"/>
          </a:p>
          <a:p>
            <a:endParaRPr lang="zh-CN" altLang="en-US" dirty="0"/>
          </a:p>
        </p:txBody>
      </p:sp>
      <p:sp>
        <p:nvSpPr>
          <p:cNvPr id="2"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实验平台</a:t>
            </a:r>
            <a:endParaRPr lang="zh-CN" altLang="en-US" dirty="0">
              <a:latin typeface="宋体" panose="02010600030101010101" pitchFamily="2" charset="-122"/>
              <a:ea typeface="宋体" panose="02010600030101010101" pitchFamily="2" charset="-122"/>
            </a:endParaRPr>
          </a:p>
        </p:txBody>
      </p:sp>
      <p:sp>
        <p:nvSpPr>
          <p:cNvPr id="4" name="矩形 3"/>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sp>
        <p:nvSpPr>
          <p:cNvPr id="8" name="文本框 7"/>
          <p:cNvSpPr txBox="1"/>
          <p:nvPr/>
        </p:nvSpPr>
        <p:spPr>
          <a:xfrm>
            <a:off x="7558087" y="3296075"/>
            <a:ext cx="4211549" cy="1938992"/>
          </a:xfrm>
          <a:prstGeom prst="rect">
            <a:avLst/>
          </a:prstGeom>
          <a:noFill/>
        </p:spPr>
        <p:txBody>
          <a:bodyPr wrap="square" rtlCol="0">
            <a:spAutoFit/>
          </a:bodyPr>
          <a:lstStyle/>
          <a:p>
            <a:pPr marL="285750" indent="-285750">
              <a:buFont typeface="Arial" panose="020B0604020202020204" pitchFamily="34" charset="0"/>
              <a:buChar char="•"/>
            </a:pPr>
            <a:r>
              <a:rPr lang="zh-CN" altLang="zh-CN" sz="2400" kern="100" dirty="0">
                <a:effectLst/>
                <a:latin typeface="宋体" panose="02010600030101010101" pitchFamily="2" charset="-122"/>
                <a:ea typeface="宋体" panose="02010600030101010101" pitchFamily="2" charset="-122"/>
                <a:cs typeface="Times New Roman" panose="02020603050405020304" pitchFamily="18" charset="0"/>
              </a:rPr>
              <a:t>标准姿态数据库</a:t>
            </a:r>
            <a:endParaRPr lang="en-US" altLang="zh-CN" sz="2400" kern="100" dirty="0">
              <a:effectLst/>
              <a:latin typeface="宋体" panose="02010600030101010101" pitchFamily="2" charset="-122"/>
              <a:ea typeface="宋体" panose="02010600030101010101" pitchFamily="2" charset="-122"/>
              <a:cs typeface="Times New Roman" panose="02020603050405020304" pitchFamily="18" charset="0"/>
            </a:endParaRPr>
          </a:p>
          <a:p>
            <a:pPr marL="285750" indent="-285750">
              <a:buFont typeface="Arial" panose="020B0604020202020204" pitchFamily="34" charset="0"/>
              <a:buChar char="•"/>
            </a:pP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Kinect</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骨骼对象模型</a:t>
            </a: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 20</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个基本节点</a:t>
            </a:r>
            <a:endPar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 typeface="Arial" panose="020B0604020202020204" pitchFamily="34" charset="0"/>
              <a:buChar char="•"/>
            </a:pP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视频图像数据</a:t>
            </a:r>
            <a:r>
              <a:rPr lang="en-US"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2400" kern="100" dirty="0">
                <a:effectLst/>
                <a:latin typeface="Times New Roman" panose="02020603050405020304" pitchFamily="18" charset="0"/>
                <a:ea typeface="宋体" panose="02010600030101010101" pitchFamily="2" charset="-122"/>
              </a:rPr>
              <a:t>640*480</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2400" kern="100" dirty="0">
                <a:effectLst/>
                <a:latin typeface="Times New Roman" panose="02020603050405020304" pitchFamily="18" charset="0"/>
                <a:ea typeface="宋体" panose="02010600030101010101" pitchFamily="2" charset="-122"/>
              </a:rPr>
              <a:t>RGB32</a:t>
            </a:r>
            <a:r>
              <a:rPr lang="zh-CN" altLang="zh-CN" sz="2400" kern="100" dirty="0">
                <a:effectLst/>
                <a:latin typeface="Times New Roman" panose="02020603050405020304" pitchFamily="18" charset="0"/>
                <a:ea typeface="宋体" panose="02010600030101010101" pitchFamily="2" charset="-122"/>
                <a:cs typeface="Times New Roman" panose="02020603050405020304" pitchFamily="18" charset="0"/>
              </a:rPr>
              <a:t>格式</a:t>
            </a:r>
            <a:endParaRPr lang="zh-CN" altLang="en-US" sz="2400" dirty="0">
              <a:latin typeface="宋体" panose="02010600030101010101" pitchFamily="2" charset="-122"/>
              <a:ea typeface="宋体" panose="02010600030101010101" pitchFamily="2" charset="-122"/>
            </a:endParaRPr>
          </a:p>
        </p:txBody>
      </p:sp>
      <p:pic>
        <p:nvPicPr>
          <p:cNvPr id="2050"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4036" y="2294952"/>
            <a:ext cx="6043748" cy="4061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8"/>
          <p:cNvSpPr>
            <a:spLocks noGrp="1"/>
          </p:cNvSpPr>
          <p:nvPr>
            <p:ph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kern="0" dirty="0">
                <a:latin typeface="Times New Roman" panose="02020603050405020304" pitchFamily="18" charset="0"/>
                <a:ea typeface="宋体" panose="02010600030101010101" pitchFamily="2" charset="-122"/>
              </a:rPr>
              <a:t>Unity</a:t>
            </a:r>
            <a:r>
              <a:rPr lang="zh-CN" altLang="en-US" sz="2400" kern="0" dirty="0">
                <a:latin typeface="Times New Roman" panose="02020603050405020304" pitchFamily="18" charset="0"/>
                <a:ea typeface="宋体" panose="02010600030101010101" pitchFamily="2" charset="-122"/>
              </a:rPr>
              <a:t>引擎搭建人机交互场景，场景中的主角会跟随人的实际动作变化。</a:t>
            </a:r>
            <a:endParaRPr lang="en-US" altLang="zh-CN" sz="2400" kern="0" dirty="0">
              <a:latin typeface="Times New Roman" panose="02020603050405020304" pitchFamily="18" charset="0"/>
              <a:ea typeface="宋体" panose="02010600030101010101" pitchFamily="2" charset="-122"/>
            </a:endParaRPr>
          </a:p>
          <a:p>
            <a:endParaRPr lang="en-US" altLang="zh-CN" dirty="0"/>
          </a:p>
          <a:p>
            <a:endParaRPr lang="en-US" altLang="zh-CN" dirty="0"/>
          </a:p>
          <a:p>
            <a:endParaRPr lang="zh-CN" altLang="en-US" dirty="0"/>
          </a:p>
        </p:txBody>
      </p:sp>
      <p:sp>
        <p:nvSpPr>
          <p:cNvPr id="2" name="标题 1"/>
          <p:cNvSpPr>
            <a:spLocks noGrp="1"/>
          </p:cNvSpPr>
          <p:nvPr>
            <p:ph type="title"/>
          </p:nvPr>
        </p:nvSpPr>
        <p:spPr>
          <a:xfrm>
            <a:off x="838200" y="187937"/>
            <a:ext cx="10515600" cy="1325563"/>
          </a:xfrm>
        </p:spPr>
        <p:txBody>
          <a:bodyPr/>
          <a:lstStyle/>
          <a:p>
            <a:r>
              <a:rPr lang="zh-CN" altLang="en-US" dirty="0">
                <a:latin typeface="宋体" panose="02010600030101010101" pitchFamily="2" charset="-122"/>
                <a:ea typeface="宋体" panose="02010600030101010101" pitchFamily="2" charset="-122"/>
              </a:rPr>
              <a:t>实验平台</a:t>
            </a:r>
            <a:endParaRPr lang="zh-CN" altLang="en-US" dirty="0">
              <a:latin typeface="宋体" panose="02010600030101010101" pitchFamily="2" charset="-122"/>
              <a:ea typeface="宋体" panose="02010600030101010101" pitchFamily="2" charset="-122"/>
            </a:endParaRPr>
          </a:p>
        </p:txBody>
      </p:sp>
      <p:sp>
        <p:nvSpPr>
          <p:cNvPr id="4" name="矩形 3"/>
          <p:cNvSpPr/>
          <p:nvPr/>
        </p:nvSpPr>
        <p:spPr>
          <a:xfrm>
            <a:off x="838200" y="1300899"/>
            <a:ext cx="10515600" cy="21260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clrChange>
              <a:clrFrom>
                <a:srgbClr val="FFFFFF"/>
              </a:clrFrom>
              <a:clrTo>
                <a:srgbClr val="FFFFFF">
                  <a:alpha val="0"/>
                </a:srgbClr>
              </a:clrTo>
            </a:clrChange>
          </a:blip>
          <a:stretch>
            <a:fillRect/>
          </a:stretch>
        </p:blipFill>
        <p:spPr>
          <a:xfrm>
            <a:off x="10220464" y="0"/>
            <a:ext cx="1971536" cy="1640112"/>
          </a:xfrm>
          <a:prstGeom prst="rect">
            <a:avLst/>
          </a:prstGeom>
        </p:spPr>
      </p:pic>
      <p:sp>
        <p:nvSpPr>
          <p:cNvPr id="6" name="灯片编号占位符 5"/>
          <p:cNvSpPr>
            <a:spLocks noGrp="1"/>
          </p:cNvSpPr>
          <p:nvPr>
            <p:ph type="sldNum" sz="quarter" idx="12"/>
          </p:nvPr>
        </p:nvSpPr>
        <p:spPr/>
        <p:txBody>
          <a:bodyPr/>
          <a:lstStyle/>
          <a:p>
            <a:fld id="{94F6CDD0-4034-4A31-A4F3-49D6C9AC3D6B}" type="slidenum">
              <a:rPr lang="zh-CN" altLang="en-US" smtClean="0"/>
            </a:fld>
            <a:endParaRPr lang="zh-CN" altLang="en-US"/>
          </a:p>
        </p:txBody>
      </p:sp>
      <p:pic>
        <p:nvPicPr>
          <p:cNvPr id="7" name="图片 6"/>
          <p:cNvPicPr>
            <a:picLocks noChangeAspect="1"/>
          </p:cNvPicPr>
          <p:nvPr/>
        </p:nvPicPr>
        <p:blipFill rotWithShape="1">
          <a:blip r:embed="rId2"/>
          <a:srcRect t="7048" b="47619"/>
          <a:stretch>
            <a:fillRect/>
          </a:stretch>
        </p:blipFill>
        <p:spPr>
          <a:xfrm>
            <a:off x="838200" y="2782389"/>
            <a:ext cx="7098397" cy="3108960"/>
          </a:xfrm>
          <a:prstGeom prst="rect">
            <a:avLst/>
          </a:prstGeom>
        </p:spPr>
      </p:pic>
    </p:spTree>
  </p:cSld>
  <p:clrMapOvr>
    <a:masterClrMapping/>
  </p:clrMapOvr>
</p:sld>
</file>

<file path=ppt/tags/tag1.xml><?xml version="1.0" encoding="utf-8"?>
<p:tagLst xmlns:p="http://schemas.openxmlformats.org/presentationml/2006/main">
  <p:tag name="KSO_WM_UNIT_PLACING_PICTURE_USER_VIEWPORT" val="{&quot;height&quot;:2582.8535433070865,&quot;width&quot;:3104.7811023622048}"/>
</p:tagLst>
</file>

<file path=ppt/tags/tag2.xml><?xml version="1.0" encoding="utf-8"?>
<p:tagLst xmlns:p="http://schemas.openxmlformats.org/presentationml/2006/main">
  <p:tag name="KSO_WM_UNIT_PLACING_PICTURE_USER_VIEWPORT" val="{&quot;height&quot;:4433,&quot;width&quot;:9246}"/>
</p:tagLst>
</file>

<file path=ppt/tags/tag3.xml><?xml version="1.0" encoding="utf-8"?>
<p:tagLst xmlns:p="http://schemas.openxmlformats.org/presentationml/2006/main">
  <p:tag name="KSO_WM_UNIT_TABLE_BEAUTIFY" val="smartTable{31ef0f8a-a96f-4245-a706-c98d8696bca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1268</Words>
  <Application>WPS 演示</Application>
  <PresentationFormat>宽屏</PresentationFormat>
  <Paragraphs>206</Paragraphs>
  <Slides>20</Slides>
  <Notes>12</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20</vt:i4>
      </vt:variant>
    </vt:vector>
  </HeadingPairs>
  <TitlesOfParts>
    <vt:vector size="30" baseType="lpstr">
      <vt:lpstr>Arial</vt:lpstr>
      <vt:lpstr>宋体</vt:lpstr>
      <vt:lpstr>Wingdings</vt:lpstr>
      <vt:lpstr>Times New Roman</vt:lpstr>
      <vt:lpstr>等线</vt:lpstr>
      <vt:lpstr>微软雅黑</vt:lpstr>
      <vt:lpstr>Arial Unicode MS</vt:lpstr>
      <vt:lpstr>等线 Light</vt:lpstr>
      <vt:lpstr>Office 主题​​</vt:lpstr>
      <vt:lpstr>1_Office 主题​​</vt:lpstr>
      <vt:lpstr>基于Kinect的康复 训练辅助系统</vt:lpstr>
      <vt:lpstr>目录</vt:lpstr>
      <vt:lpstr>目录</vt:lpstr>
      <vt:lpstr>应用背景</vt:lpstr>
      <vt:lpstr>应用背景</vt:lpstr>
      <vt:lpstr>目录</vt:lpstr>
      <vt:lpstr>实验平台</vt:lpstr>
      <vt:lpstr>实验平台</vt:lpstr>
      <vt:lpstr>实验平台</vt:lpstr>
      <vt:lpstr>目录</vt:lpstr>
      <vt:lpstr>系统设计方案</vt:lpstr>
      <vt:lpstr>系统设计方案</vt:lpstr>
      <vt:lpstr>目录</vt:lpstr>
      <vt:lpstr>技术关键</vt:lpstr>
      <vt:lpstr>技术关键</vt:lpstr>
      <vt:lpstr>PowerPoint 演示文稿</vt:lpstr>
      <vt:lpstr>目录</vt:lpstr>
      <vt:lpstr>实行计划</vt:lpstr>
      <vt:lpstr>参考文献</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待定</dc:title>
  <dc:creator>秦 少游</dc:creator>
  <cp:lastModifiedBy>海风</cp:lastModifiedBy>
  <cp:revision>103</cp:revision>
  <dcterms:created xsi:type="dcterms:W3CDTF">2019-09-22T16:34:00Z</dcterms:created>
  <dcterms:modified xsi:type="dcterms:W3CDTF">2020-11-06T04:32:46Z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